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64290-0D23-7551-32F6-F76FBA9172EB}" v="100" dt="2026-03-23T02:59:18.831"/>
  </p1510:revLst>
</p1510:revInfo>
</file>

<file path=ppt/tableStyles.xml><?xml version="1.0" encoding="utf-8"?>
<a:tblStyleLst xmlns:a="http://schemas.openxmlformats.org/drawingml/2006/main" def="{3B91A038-EECC-4831-BD39-6A1F753BAA6B}">
  <a:tblStyle styleId="{3B91A038-EECC-4831-BD39-6A1F753BAA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oi Ta" userId="S::khoi.ta@vn.mcd.com::96f4f9dd-d481-4abc-a2dc-04acb5a57790" providerId="AD" clId="Web-{DF964290-0D23-7551-32F6-F76FBA9172EB}"/>
    <pc:docChg chg="modSld">
      <pc:chgData name="Khoi Ta" userId="S::khoi.ta@vn.mcd.com::96f4f9dd-d481-4abc-a2dc-04acb5a57790" providerId="AD" clId="Web-{DF964290-0D23-7551-32F6-F76FBA9172EB}" dt="2026-03-23T02:59:18.831" v="84"/>
      <pc:docMkLst>
        <pc:docMk/>
      </pc:docMkLst>
      <pc:sldChg chg="modSp">
        <pc:chgData name="Khoi Ta" userId="S::khoi.ta@vn.mcd.com::96f4f9dd-d481-4abc-a2dc-04acb5a57790" providerId="AD" clId="Web-{DF964290-0D23-7551-32F6-F76FBA9172EB}" dt="2026-03-23T02:59:18.831" v="84"/>
        <pc:sldMkLst>
          <pc:docMk/>
          <pc:sldMk cId="0" sldId="272"/>
        </pc:sldMkLst>
        <pc:graphicFrameChg chg="mod modGraphic">
          <ac:chgData name="Khoi Ta" userId="S::khoi.ta@vn.mcd.com::96f4f9dd-d481-4abc-a2dc-04acb5a57790" providerId="AD" clId="Web-{DF964290-0D23-7551-32F6-F76FBA9172EB}" dt="2026-03-23T02:59:18.831" v="84"/>
          <ac:graphicFrameMkLst>
            <pc:docMk/>
            <pc:sldMk cId="0" sldId="272"/>
            <ac:graphicFrameMk id="168"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31a9e150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31a9e150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e0a453e7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ce0a453e7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c58c43b88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c58c43b88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62802a8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62802a8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58c43b884_0_236:notes"/>
          <p:cNvSpPr txBox="1">
            <a:spLocks noGrp="1"/>
          </p:cNvSpPr>
          <p:nvPr>
            <p:ph type="body" idx="1"/>
          </p:nvPr>
        </p:nvSpPr>
        <p:spPr>
          <a:xfrm>
            <a:off x="685800" y="3703320"/>
            <a:ext cx="5486400" cy="50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3c58c43b884_0_236:notes"/>
          <p:cNvSpPr>
            <a:spLocks noGrp="1" noRot="1" noChangeAspect="1"/>
          </p:cNvSpPr>
          <p:nvPr>
            <p:ph type="sldImg" idx="2"/>
          </p:nvPr>
        </p:nvSpPr>
        <p:spPr>
          <a:xfrm>
            <a:off x="685800" y="50292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c58c43b884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c58c43b88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58c43b884_0_232:notes"/>
          <p:cNvSpPr txBox="1">
            <a:spLocks noGrp="1"/>
          </p:cNvSpPr>
          <p:nvPr>
            <p:ph type="body" idx="1"/>
          </p:nvPr>
        </p:nvSpPr>
        <p:spPr>
          <a:xfrm>
            <a:off x="685800" y="3703320"/>
            <a:ext cx="5486400" cy="50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3c58c43b884_0_232:notes"/>
          <p:cNvSpPr>
            <a:spLocks noGrp="1" noRot="1" noChangeAspect="1"/>
          </p:cNvSpPr>
          <p:nvPr>
            <p:ph type="sldImg" idx="2"/>
          </p:nvPr>
        </p:nvSpPr>
        <p:spPr>
          <a:xfrm>
            <a:off x="685800" y="50292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ce0a453e7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ce0a453e7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ce0a453e7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ce0a453e7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1a9e1506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1a9e1506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c58c43b884_0_10:notes"/>
          <p:cNvSpPr txBox="1">
            <a:spLocks noGrp="1"/>
          </p:cNvSpPr>
          <p:nvPr>
            <p:ph type="body" idx="1"/>
          </p:nvPr>
        </p:nvSpPr>
        <p:spPr>
          <a:xfrm>
            <a:off x="685800" y="3703320"/>
            <a:ext cx="5486400" cy="50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3c58c43b884_0_10:notes"/>
          <p:cNvSpPr>
            <a:spLocks noGrp="1" noRot="1" noChangeAspect="1"/>
          </p:cNvSpPr>
          <p:nvPr>
            <p:ph type="sldImg" idx="2"/>
          </p:nvPr>
        </p:nvSpPr>
        <p:spPr>
          <a:xfrm>
            <a:off x="685800" y="50292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33f86fdd5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33f86fdd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cd2106eae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cd2106eae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cd2106eae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cd2106ea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ce0a453e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ce0a453e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58c43b884_0_228:notes"/>
          <p:cNvSpPr txBox="1">
            <a:spLocks noGrp="1"/>
          </p:cNvSpPr>
          <p:nvPr>
            <p:ph type="body" idx="1"/>
          </p:nvPr>
        </p:nvSpPr>
        <p:spPr>
          <a:xfrm>
            <a:off x="685800" y="3703320"/>
            <a:ext cx="5486400" cy="50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3c58c43b884_0_228:notes"/>
          <p:cNvSpPr>
            <a:spLocks noGrp="1" noRot="1" noChangeAspect="1"/>
          </p:cNvSpPr>
          <p:nvPr>
            <p:ph type="sldImg" idx="2"/>
          </p:nvPr>
        </p:nvSpPr>
        <p:spPr>
          <a:xfrm>
            <a:off x="685800" y="50292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ce0a453e7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ce0a453e7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e0a453e7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e0a453e7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Sesame">
  <p:cSld name="Divider Sesame">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7454"/>
            <a:ext cx="9144000" cy="5128591"/>
          </a:xfrm>
          <a:prstGeom prst="rect">
            <a:avLst/>
          </a:prstGeom>
          <a:noFill/>
          <a:ln>
            <a:noFill/>
          </a:ln>
        </p:spPr>
      </p:pic>
      <p:sp>
        <p:nvSpPr>
          <p:cNvPr id="52" name="Google Shape;52;p13"/>
          <p:cNvSpPr txBox="1"/>
          <p:nvPr/>
        </p:nvSpPr>
        <p:spPr>
          <a:xfrm>
            <a:off x="251460" y="4869180"/>
            <a:ext cx="618000" cy="2217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None/>
            </a:pPr>
            <a:r>
              <a:rPr lang="en" sz="800">
                <a:solidFill>
                  <a:schemeClr val="dk1"/>
                </a:solidFill>
                <a:latin typeface="Arial"/>
                <a:ea typeface="Arial"/>
                <a:cs typeface="Arial"/>
                <a:sym typeface="Arial"/>
              </a:rPr>
              <a:t>© McDonald’s </a:t>
            </a:r>
            <a:endParaRPr sz="1100"/>
          </a:p>
        </p:txBody>
      </p:sp>
      <p:sp>
        <p:nvSpPr>
          <p:cNvPr id="53" name="Google Shape;53;p13"/>
          <p:cNvSpPr txBox="1">
            <a:spLocks noGrp="1"/>
          </p:cNvSpPr>
          <p:nvPr>
            <p:ph type="ctrTitle"/>
          </p:nvPr>
        </p:nvSpPr>
        <p:spPr>
          <a:xfrm>
            <a:off x="251460" y="171450"/>
            <a:ext cx="4800600" cy="4800600"/>
          </a:xfrm>
          <a:prstGeom prst="rect">
            <a:avLst/>
          </a:prstGeom>
          <a:noFill/>
          <a:ln>
            <a:noFill/>
          </a:ln>
        </p:spPr>
        <p:txBody>
          <a:bodyPr spcFirstLastPara="1" wrap="square" lIns="68575" tIns="34275" rIns="68575" bIns="68575" anchor="ctr" anchorCtr="0">
            <a:noAutofit/>
          </a:bodyPr>
          <a:lstStyle>
            <a:lvl1pPr lvl="0" algn="l">
              <a:lnSpc>
                <a:spcPct val="80000"/>
              </a:lnSpc>
              <a:spcBef>
                <a:spcPts val="500"/>
              </a:spcBef>
              <a:spcAft>
                <a:spcPts val="0"/>
              </a:spcAft>
              <a:buClr>
                <a:schemeClr val="dk1"/>
              </a:buClr>
              <a:buSzPts val="3000"/>
              <a:buFont typeface="Arial"/>
              <a:buNone/>
              <a:defRPr sz="30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vnmcd.sharepoint.com/:x:/s/marketing/IQAjsvACMxcaSKDosXt1VN8_AZrgFsy3obW9hd3ZMIBGXS4?e=SFiU7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marketengine.app/vn/tagging-tool" TargetMode="External"/><Relationship Id="rId3" Type="http://schemas.openxmlformats.org/officeDocument/2006/relationships/hyperlink" Target="https://vnmcd.sharepoint.com/sites/marketing/Shared%20Documents/Forms/AllItems.aspx?id=%2Fsites%2Fmarketing%2FShared%20Documents%2FMarketing%20Handover%2FKhoi%27s%2FReport%2FGMAL%20performance&amp;viewid=188ccdf7%2D89ba%2D4faf%2D8bfc%2Dbbcd99fbc522&amp;newTargetListUrl=%2Fsites%2Fmarketing%2FShared%20Documents&amp;viewpath=%2Fsites%2Fmarketing%2FShared%20Documents%2FForms%2FAllItems%2Easpx" TargetMode="External"/><Relationship Id="rId7" Type="http://schemas.openxmlformats.org/officeDocument/2006/relationships/hyperlink" Target="https://vnmcd-my.sharepoint.com/personal/quynh_tran_vn_mcd_com/_layouts/15/onedrive.aspx?id=%2Fpersonal%2Fquynh%5Ftran%5Fvn%5Fmcd%5Fcom%2FDocuments%2FQuynh%20Tran%2FCOMP%20%26%20BEN%2FCrew%20Meal%2FMonthly%20New%20hire%20%2B%20New%20manager&amp;ga=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app.powerbi.com/groups/me/reports/949af427-0e69-4804-9f0b-f73d126f5f17/ReportSectionfbeec083f47f70400f4d?ctid=7ff1e63b-a551-478a-a32c-7a1294f171bc&amp;experience=power-bi&amp;clientSideAuth=0" TargetMode="External"/><Relationship Id="rId5" Type="http://schemas.openxmlformats.org/officeDocument/2006/relationships/hyperlink" Target="https://mcdgmal-analyticsstudio.plexure.io/RunDashboard.i4?dashUUID=320e1ddb-5280-4e83-aae1-198e361dbd2e&amp;primaryOrg=1&amp;clientOrg=13272" TargetMode="External"/><Relationship Id="rId4" Type="http://schemas.openxmlformats.org/officeDocument/2006/relationships/hyperlink" Target="https://app.powerbi.com/groups/me/reports/949af427-0e69-4804-9f0b-f73d126f5f17/f4bbc0cfef56ff79a640?ctid=7ff1e63b-a551-478a-a32c-7a1294f171bc&amp;experience=power-bi&amp;clientSideAuth=0" TargetMode="External"/><Relationship Id="rId9" Type="http://schemas.openxmlformats.org/officeDocument/2006/relationships/hyperlink" Target="https://process.goodday.v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dmin-lgm695.vmobapps.com/" TargetMode="External"/><Relationship Id="rId13" Type="http://schemas.openxmlformats.org/officeDocument/2006/relationships/hyperlink" Target="https://evoucher-prd-be.goodday.vn/" TargetMode="External"/><Relationship Id="rId3" Type="http://schemas.openxmlformats.org/officeDocument/2006/relationships/hyperlink" Target="https://servicecafe.service-now.com/servicecafe" TargetMode="External"/><Relationship Id="rId7" Type="http://schemas.openxmlformats.org/officeDocument/2006/relationships/hyperlink" Target="https://mcdonalds.vn/admincp/index.php" TargetMode="External"/><Relationship Id="rId12" Type="http://schemas.openxmlformats.org/officeDocument/2006/relationships/hyperlink" Target="https://business.google.com/vn/business-profil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vnmcd.sharepoint.com/:b:/s/marketing/IQD2dKcTUhrMS7N0_J_pyvYFAWZzcyFyAAvUOt7GfOJb9xc?e=cqRiF4" TargetMode="External"/><Relationship Id="rId11" Type="http://schemas.openxmlformats.org/officeDocument/2006/relationships/hyperlink" Target="https://vnmcd.sharepoint.com/:f:/s/marketing/IgAHd4tjuKoXRoyRc9FC6oC1AaTKzGSeO9UY84rhBsrYgag?e=gds3Ej" TargetMode="External"/><Relationship Id="rId5" Type="http://schemas.openxmlformats.org/officeDocument/2006/relationships/hyperlink" Target="https://vnmcd.sharepoint.com/:b:/s/marketing/IQBMhu-VedlPQrdumd9bGnHFAfcVjYYs1Nq9l0v0JSaEV4Q?e=LWBvCk" TargetMode="External"/><Relationship Id="rId15" Type="http://schemas.openxmlformats.org/officeDocument/2006/relationships/hyperlink" Target="https://console.kochava.com/" TargetMode="External"/><Relationship Id="rId10" Type="http://schemas.openxmlformats.org/officeDocument/2006/relationships/hyperlink" Target="https://vnmcd.sharepoint.com/:f:/s/marketing/IgCaHtGNChOYQYxu2vZJW2C2ATUWBshSTI6HlTrJrAkKDbQ?e=kjU3mV" TargetMode="External"/><Relationship Id="rId4" Type="http://schemas.openxmlformats.org/officeDocument/2006/relationships/hyperlink" Target="https://lgm695-prod-ccp.vmobapps.com/" TargetMode="External"/><Relationship Id="rId9" Type="http://schemas.openxmlformats.org/officeDocument/2006/relationships/hyperlink" Target="https://vnmcd.sharepoint.com/:f:/s/marketing/IgDIP-WxHSlfSrEULz4gQvUmAU7cQxKShUwwoEHTh8NXiNs?e=BkE0oN" TargetMode="External"/><Relationship Id="rId14" Type="http://schemas.openxmlformats.org/officeDocument/2006/relationships/hyperlink" Target="https://vnmcd.sharepoint.com/:f:/s/marketing/IgAOS-PI1p7DSZGHIaAONDSCAYUhYSO3o0Oxzn6S0XuBaTY?e=W8Vse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dung.nong@vn.mcd.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dao.le@vn.mcd.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quynh.tran@vn.mcd.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mydung.nguyen@vn.mcd.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mailto:viet.vo@vn.mcd.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cskh@vn.mcd.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l="1098"/>
          <a:stretch/>
        </p:blipFill>
        <p:spPr>
          <a:xfrm>
            <a:off x="0" y="-18875"/>
            <a:ext cx="9144000" cy="5181249"/>
          </a:xfrm>
          <a:prstGeom prst="rect">
            <a:avLst/>
          </a:prstGeom>
          <a:noFill/>
          <a:ln>
            <a:noFill/>
          </a:ln>
        </p:spPr>
      </p:pic>
      <p:sp>
        <p:nvSpPr>
          <p:cNvPr id="59" name="Google Shape;59;p14"/>
          <p:cNvSpPr txBox="1"/>
          <p:nvPr/>
        </p:nvSpPr>
        <p:spPr>
          <a:xfrm>
            <a:off x="449525" y="1668400"/>
            <a:ext cx="4979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chemeClr val="dk2"/>
                </a:solidFill>
              </a:rPr>
              <a:t>DIGITAL’S</a:t>
            </a:r>
            <a:endParaRPr sz="3200" b="1">
              <a:solidFill>
                <a:schemeClr val="dk2"/>
              </a:solidFill>
            </a:endParaRPr>
          </a:p>
          <a:p>
            <a:pPr marL="0" lvl="0" indent="0" algn="l" rtl="0">
              <a:spcBef>
                <a:spcPts val="0"/>
              </a:spcBef>
              <a:spcAft>
                <a:spcPts val="0"/>
              </a:spcAft>
              <a:buNone/>
            </a:pPr>
            <a:r>
              <a:rPr lang="en" sz="3200" b="1">
                <a:solidFill>
                  <a:schemeClr val="dk2"/>
                </a:solidFill>
              </a:rPr>
              <a:t>HANDOVER</a:t>
            </a:r>
            <a:endParaRPr sz="3200" b="1">
              <a:solidFill>
                <a:schemeClr val="dk2"/>
              </a:solidFill>
            </a:endParaRPr>
          </a:p>
        </p:txBody>
      </p:sp>
      <p:sp>
        <p:nvSpPr>
          <p:cNvPr id="60" name="Google Shape;60;p14"/>
          <p:cNvSpPr txBox="1"/>
          <p:nvPr/>
        </p:nvSpPr>
        <p:spPr>
          <a:xfrm>
            <a:off x="449525" y="4004675"/>
            <a:ext cx="497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Prepared by Khoi Ta</a:t>
            </a:r>
            <a:endParaRPr sz="12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Offer / Loyalty Reward / Push Notification</a:t>
            </a:r>
            <a:endParaRPr sz="1800" b="1">
              <a:solidFill>
                <a:schemeClr val="dk2"/>
              </a:solidFill>
            </a:endParaRPr>
          </a:p>
        </p:txBody>
      </p:sp>
      <p:sp>
        <p:nvSpPr>
          <p:cNvPr id="125" name="Google Shape;125;p23"/>
          <p:cNvSpPr txBox="1"/>
          <p:nvPr/>
        </p:nvSpPr>
        <p:spPr>
          <a:xfrm>
            <a:off x="121325" y="537775"/>
            <a:ext cx="8705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When you need to create or change offer, loyalty rewards or push notification on GMAL, you will need to log in to Plexure </a:t>
            </a:r>
            <a:r>
              <a:rPr lang="en">
                <a:solidFill>
                  <a:srgbClr val="DB0007"/>
                </a:solidFill>
              </a:rPr>
              <a:t>(11)</a:t>
            </a:r>
            <a:endParaRPr>
              <a:solidFill>
                <a:srgbClr val="DB0007"/>
              </a:solidFill>
            </a:endParaRPr>
          </a:p>
          <a:p>
            <a:pPr marL="0" lvl="0" indent="0" algn="l" rtl="0">
              <a:spcBef>
                <a:spcPts val="0"/>
              </a:spcBef>
              <a:spcAft>
                <a:spcPts val="0"/>
              </a:spcAft>
              <a:buNone/>
            </a:pPr>
            <a:endParaRPr/>
          </a:p>
          <a:p>
            <a:pPr marL="0" lvl="0" indent="0" algn="l" rtl="0">
              <a:spcBef>
                <a:spcPts val="0"/>
              </a:spcBef>
              <a:spcAft>
                <a:spcPts val="0"/>
              </a:spcAft>
              <a:buNone/>
            </a:pPr>
            <a:r>
              <a:rPr lang="en"/>
              <a:t>The guideline on how to use Plexure will be shared on Access Glossary </a:t>
            </a:r>
            <a:r>
              <a:rPr lang="en">
                <a:solidFill>
                  <a:srgbClr val="DB0007"/>
                </a:solidFill>
              </a:rPr>
              <a:t>(12)</a:t>
            </a:r>
            <a:endParaRPr>
              <a:solidFill>
                <a:srgbClr val="DB0007"/>
              </a:solidFill>
            </a:endParaRPr>
          </a:p>
        </p:txBody>
      </p:sp>
      <p:sp>
        <p:nvSpPr>
          <p:cNvPr id="126" name="Google Shape;126;p23"/>
          <p:cNvSpPr txBox="1"/>
          <p:nvPr/>
        </p:nvSpPr>
        <p:spPr>
          <a:xfrm>
            <a:off x="121327" y="1852300"/>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Create new location for NSO</a:t>
            </a:r>
            <a:endParaRPr sz="1800" b="1">
              <a:solidFill>
                <a:schemeClr val="dk2"/>
              </a:solidFill>
            </a:endParaRPr>
          </a:p>
        </p:txBody>
      </p:sp>
      <p:sp>
        <p:nvSpPr>
          <p:cNvPr id="127" name="Google Shape;127;p23"/>
          <p:cNvSpPr txBox="1"/>
          <p:nvPr/>
        </p:nvSpPr>
        <p:spPr>
          <a:xfrm>
            <a:off x="219450" y="2375425"/>
            <a:ext cx="8705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When a new store is opening, you will need to create a location for that store on Google My Business, McD’s website and app. Please note down the latitude and longitude of the location in advance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For Google My Business </a:t>
            </a:r>
            <a:r>
              <a:rPr lang="en">
                <a:solidFill>
                  <a:srgbClr val="DB0007"/>
                </a:solidFill>
              </a:rPr>
              <a:t>(13)</a:t>
            </a:r>
            <a:r>
              <a:rPr lang="en"/>
              <a:t>: click on “Thêm một doanh nghiệp” &gt;&gt; Fill in all the information of the store &gt;&gt; Publish and wait for Google’s approval</a:t>
            </a:r>
            <a:endParaRPr/>
          </a:p>
          <a:p>
            <a:pPr marL="457200" lvl="0" indent="-317500" algn="l" rtl="0">
              <a:spcBef>
                <a:spcPts val="0"/>
              </a:spcBef>
              <a:spcAft>
                <a:spcPts val="0"/>
              </a:spcAft>
              <a:buSzPts val="1400"/>
              <a:buChar char="●"/>
            </a:pPr>
            <a:r>
              <a:rPr lang="en"/>
              <a:t>For Website: access to website admin dashboard </a:t>
            </a:r>
            <a:r>
              <a:rPr lang="en">
                <a:solidFill>
                  <a:srgbClr val="DB0007"/>
                </a:solidFill>
              </a:rPr>
              <a:t>(10)</a:t>
            </a:r>
            <a:r>
              <a:rPr lang="en"/>
              <a:t> &gt;&gt; “Cửa hàng” &gt;&gt; “Thêm mới” &gt;&gt; Input store’s information and click “Thêm mới”</a:t>
            </a:r>
            <a:endParaRPr/>
          </a:p>
          <a:p>
            <a:pPr marL="457200" lvl="0" indent="-317500" algn="l" rtl="0">
              <a:spcBef>
                <a:spcPts val="0"/>
              </a:spcBef>
              <a:spcAft>
                <a:spcPts val="0"/>
              </a:spcAft>
              <a:buSzPts val="1400"/>
              <a:buChar char="●"/>
            </a:pPr>
            <a:r>
              <a:rPr lang="en"/>
              <a:t>For GMAL app: access to market engine </a:t>
            </a:r>
            <a:r>
              <a:rPr lang="en">
                <a:solidFill>
                  <a:srgbClr val="DB0007"/>
                </a:solidFill>
              </a:rPr>
              <a:t>(6)</a:t>
            </a:r>
            <a:r>
              <a:rPr lang="en"/>
              <a:t> &gt;&gt; Restaurant &gt;&gt; List &gt;&gt; Click on “+Create” button &gt;&gt; Fill in store’s information and click “Update”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Create code for 3rd parties rewards</a:t>
            </a:r>
            <a:endParaRPr sz="1800" b="1">
              <a:solidFill>
                <a:schemeClr val="dk2"/>
              </a:solidFill>
            </a:endParaRPr>
          </a:p>
        </p:txBody>
      </p:sp>
      <p:sp>
        <p:nvSpPr>
          <p:cNvPr id="133" name="Google Shape;133;p24"/>
          <p:cNvSpPr txBox="1"/>
          <p:nvPr/>
        </p:nvSpPr>
        <p:spPr>
          <a:xfrm>
            <a:off x="121325" y="537775"/>
            <a:ext cx="87051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There will be some time you want to create hidden reward code that customers can input into GMAL app and claim the rewards. Follow below step to create a new one</a:t>
            </a:r>
            <a:endParaRPr/>
          </a:p>
          <a:p>
            <a:pPr marL="0" lvl="0" indent="0" algn="l" rtl="0">
              <a:spcBef>
                <a:spcPts val="0"/>
              </a:spcBef>
              <a:spcAft>
                <a:spcPts val="0"/>
              </a:spcAft>
              <a:buNone/>
            </a:pPr>
            <a:endParaRPr/>
          </a:p>
          <a:p>
            <a:pPr marL="0" lvl="0" indent="0" algn="l" rtl="0">
              <a:spcBef>
                <a:spcPts val="0"/>
              </a:spcBef>
              <a:spcAft>
                <a:spcPts val="0"/>
              </a:spcAft>
              <a:buNone/>
            </a:pPr>
            <a:r>
              <a:rPr lang="en" b="1"/>
              <a:t>Step 1:</a:t>
            </a:r>
            <a:r>
              <a:rPr lang="en"/>
              <a:t> Create a reward in Plexure &gt;&gt; Loyalty &gt;&gt; All loyalty cards &gt;&gt; 3-party redemption &gt;&gt; Create New Loyalty Reward &gt;&gt; Fill in all information and setup of reward &gt;&gt; Click “Publish”</a:t>
            </a:r>
            <a:endParaRPr/>
          </a:p>
          <a:p>
            <a:pPr marL="0" lvl="0" indent="0" algn="l" rtl="0">
              <a:spcBef>
                <a:spcPts val="0"/>
              </a:spcBef>
              <a:spcAft>
                <a:spcPts val="0"/>
              </a:spcAft>
              <a:buNone/>
            </a:pPr>
            <a:endParaRPr/>
          </a:p>
          <a:p>
            <a:pPr marL="0" lvl="0" indent="0" algn="l" rtl="0">
              <a:spcBef>
                <a:spcPts val="0"/>
              </a:spcBef>
              <a:spcAft>
                <a:spcPts val="0"/>
              </a:spcAft>
              <a:buNone/>
            </a:pPr>
            <a:r>
              <a:rPr lang="en" b="1"/>
              <a:t>Step 2: </a:t>
            </a:r>
            <a:r>
              <a:rPr lang="en"/>
              <a:t> Note down the loyalty id (usually it will be 2046) and reward id of the reward that you just created</a:t>
            </a:r>
            <a:endParaRPr/>
          </a:p>
          <a:p>
            <a:pPr marL="0" lvl="0" indent="0" algn="l" rtl="0">
              <a:spcBef>
                <a:spcPts val="0"/>
              </a:spcBef>
              <a:spcAft>
                <a:spcPts val="0"/>
              </a:spcAft>
              <a:buNone/>
            </a:pPr>
            <a:endParaRPr/>
          </a:p>
          <a:p>
            <a:pPr marL="0" lvl="0" indent="0" algn="l" rtl="0">
              <a:spcBef>
                <a:spcPts val="0"/>
              </a:spcBef>
              <a:spcAft>
                <a:spcPts val="0"/>
              </a:spcAft>
              <a:buNone/>
            </a:pPr>
            <a:r>
              <a:rPr lang="en" b="1"/>
              <a:t>Step 3:</a:t>
            </a:r>
            <a:r>
              <a:rPr lang="en"/>
              <a:t> Login to E-voucher dashboard </a:t>
            </a:r>
            <a:r>
              <a:rPr lang="en">
                <a:solidFill>
                  <a:srgbClr val="DB0007"/>
                </a:solidFill>
              </a:rPr>
              <a:t>(14)</a:t>
            </a:r>
            <a:r>
              <a:rPr lang="en"/>
              <a:t> &gt;&gt; Quản lý Offer &gt;&gt; + Thêm offer &gt;&gt; Fill in all information of the reward you would like to create. Be noted to use exact loyalty id and reward id that you note on step 2</a:t>
            </a:r>
            <a:endParaRPr/>
          </a:p>
          <a:p>
            <a:pPr marL="0" lvl="0" indent="0" algn="l" rtl="0">
              <a:spcBef>
                <a:spcPts val="0"/>
              </a:spcBef>
              <a:spcAft>
                <a:spcPts val="0"/>
              </a:spcAft>
              <a:buNone/>
            </a:pPr>
            <a:endParaRPr/>
          </a:p>
          <a:p>
            <a:pPr marL="0" lvl="0" indent="0" algn="l" rtl="0">
              <a:spcBef>
                <a:spcPts val="0"/>
              </a:spcBef>
              <a:spcAft>
                <a:spcPts val="0"/>
              </a:spcAft>
              <a:buNone/>
            </a:pPr>
            <a:r>
              <a:rPr lang="en" b="1"/>
              <a:t>Step 4:</a:t>
            </a:r>
            <a:r>
              <a:rPr lang="en"/>
              <a:t> You can export all the codes and send to vendors together with a guideline on how to claim hidden reward </a:t>
            </a:r>
            <a:r>
              <a:rPr lang="en">
                <a:solidFill>
                  <a:srgbClr val="DB0007"/>
                </a:solidFill>
              </a:rPr>
              <a:t>(15)</a:t>
            </a:r>
            <a:endParaRPr>
              <a:solidFill>
                <a:srgbClr val="DB000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Create tracking QR code for campaigns</a:t>
            </a:r>
            <a:endParaRPr sz="1800" b="1">
              <a:solidFill>
                <a:schemeClr val="dk2"/>
              </a:solidFill>
            </a:endParaRPr>
          </a:p>
        </p:txBody>
      </p:sp>
      <p:sp>
        <p:nvSpPr>
          <p:cNvPr id="139" name="Google Shape;139;p25"/>
          <p:cNvSpPr txBox="1"/>
          <p:nvPr/>
        </p:nvSpPr>
        <p:spPr>
          <a:xfrm>
            <a:off x="121325" y="537775"/>
            <a:ext cx="8705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When you want to create a QR tracking code for a specific campaign, can follow below steps</a:t>
            </a:r>
            <a:endParaRPr/>
          </a:p>
          <a:p>
            <a:pPr marL="0" lvl="0" indent="0" algn="l" rtl="0">
              <a:spcBef>
                <a:spcPts val="0"/>
              </a:spcBef>
              <a:spcAft>
                <a:spcPts val="0"/>
              </a:spcAft>
              <a:buNone/>
            </a:pPr>
            <a:endParaRPr/>
          </a:p>
          <a:p>
            <a:pPr marL="0" lvl="0" indent="0" algn="l" rtl="0">
              <a:spcBef>
                <a:spcPts val="0"/>
              </a:spcBef>
              <a:spcAft>
                <a:spcPts val="0"/>
              </a:spcAft>
              <a:buNone/>
            </a:pPr>
            <a:r>
              <a:rPr lang="en" b="1"/>
              <a:t>Step 1:</a:t>
            </a:r>
            <a:r>
              <a:rPr lang="en"/>
              <a:t> Access to Kochava platform </a:t>
            </a:r>
            <a:r>
              <a:rPr lang="en">
                <a:solidFill>
                  <a:srgbClr val="DB0007"/>
                </a:solidFill>
              </a:rPr>
              <a:t>(16)</a:t>
            </a:r>
            <a:endParaRPr>
              <a:solidFill>
                <a:srgbClr val="DB0007"/>
              </a:solidFill>
            </a:endParaRPr>
          </a:p>
          <a:p>
            <a:pPr marL="0" lvl="0" indent="0" algn="l" rtl="0">
              <a:spcBef>
                <a:spcPts val="0"/>
              </a:spcBef>
              <a:spcAft>
                <a:spcPts val="0"/>
              </a:spcAft>
              <a:buNone/>
            </a:pPr>
            <a:endParaRPr/>
          </a:p>
          <a:p>
            <a:pPr marL="0" lvl="0" indent="0" algn="l" rtl="0">
              <a:spcBef>
                <a:spcPts val="0"/>
              </a:spcBef>
              <a:spcAft>
                <a:spcPts val="0"/>
              </a:spcAft>
              <a:buNone/>
            </a:pPr>
            <a:r>
              <a:rPr lang="en" b="1"/>
              <a:t>Step 2: </a:t>
            </a:r>
            <a:r>
              <a:rPr lang="en"/>
              <a:t> Go to navigation panel &gt;&gt; Engagement &gt;&gt; Smartlink </a:t>
            </a:r>
            <a:endParaRPr/>
          </a:p>
          <a:p>
            <a:pPr marL="0" lvl="0" indent="0" algn="l" rtl="0">
              <a:spcBef>
                <a:spcPts val="0"/>
              </a:spcBef>
              <a:spcAft>
                <a:spcPts val="0"/>
              </a:spcAft>
              <a:buNone/>
            </a:pPr>
            <a:endParaRPr/>
          </a:p>
          <a:p>
            <a:pPr marL="0" lvl="0" indent="0" algn="l" rtl="0">
              <a:spcBef>
                <a:spcPts val="0"/>
              </a:spcBef>
              <a:spcAft>
                <a:spcPts val="0"/>
              </a:spcAft>
              <a:buNone/>
            </a:pPr>
            <a:r>
              <a:rPr lang="en" b="1"/>
              <a:t>Step 3:</a:t>
            </a:r>
            <a:r>
              <a:rPr lang="en"/>
              <a:t> Click on “+ Add a Smartlink” &gt;&gt; Fill in all information for General &amp; Destination section &gt;&gt; Click save</a:t>
            </a:r>
            <a:endParaRPr/>
          </a:p>
          <a:p>
            <a:pPr marL="0" lvl="0" indent="0" algn="l" rtl="0">
              <a:spcBef>
                <a:spcPts val="0"/>
              </a:spcBef>
              <a:spcAft>
                <a:spcPts val="0"/>
              </a:spcAft>
              <a:buNone/>
            </a:pPr>
            <a:endParaRPr/>
          </a:p>
          <a:p>
            <a:pPr marL="0" lvl="0" indent="0" algn="l" rtl="0">
              <a:spcBef>
                <a:spcPts val="0"/>
              </a:spcBef>
              <a:spcAft>
                <a:spcPts val="0"/>
              </a:spcAft>
              <a:buNone/>
            </a:pPr>
            <a:r>
              <a:rPr lang="en" b="1"/>
              <a:t>Step 4:</a:t>
            </a:r>
            <a:r>
              <a:rPr lang="en"/>
              <a:t> Click on the smartlink you just created to see the dropdown &gt;&gt; Click “Donwload” button next to QR code and embed it anywhere you want to track performance</a:t>
            </a:r>
            <a:endParaRPr>
              <a:solidFill>
                <a:srgbClr val="DB0007"/>
              </a:solidFill>
            </a:endParaRPr>
          </a:p>
        </p:txBody>
      </p:sp>
      <p:pic>
        <p:nvPicPr>
          <p:cNvPr id="140" name="Google Shape;140;p25"/>
          <p:cNvPicPr preferRelativeResize="0"/>
          <p:nvPr/>
        </p:nvPicPr>
        <p:blipFill>
          <a:blip r:embed="rId3">
            <a:alphaModFix/>
          </a:blip>
          <a:stretch>
            <a:fillRect/>
          </a:stretch>
        </p:blipFill>
        <p:spPr>
          <a:xfrm>
            <a:off x="565194" y="2877482"/>
            <a:ext cx="8013607" cy="2176925"/>
          </a:xfrm>
          <a:prstGeom prst="rect">
            <a:avLst/>
          </a:prstGeom>
          <a:noFill/>
          <a:ln>
            <a:noFill/>
          </a:ln>
        </p:spPr>
      </p:pic>
      <p:sp>
        <p:nvSpPr>
          <p:cNvPr id="141" name="Google Shape;141;p25"/>
          <p:cNvSpPr/>
          <p:nvPr/>
        </p:nvSpPr>
        <p:spPr>
          <a:xfrm>
            <a:off x="6258225" y="3607475"/>
            <a:ext cx="1202400" cy="500400"/>
          </a:xfrm>
          <a:prstGeom prst="rect">
            <a:avLst/>
          </a:prstGeom>
          <a:noFill/>
          <a:ln w="9525" cap="flat" cmpd="sng">
            <a:solidFill>
              <a:srgbClr val="DB000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251460" y="171450"/>
            <a:ext cx="4800600" cy="4800600"/>
          </a:xfrm>
          <a:prstGeom prst="rect">
            <a:avLst/>
          </a:prstGeom>
          <a:noFill/>
          <a:ln>
            <a:noFill/>
          </a:ln>
        </p:spPr>
        <p:txBody>
          <a:bodyPr spcFirstLastPara="1" wrap="square" lIns="68575" tIns="34275" rIns="68575" bIns="68575" anchor="ctr" anchorCtr="0">
            <a:noAutofit/>
          </a:bodyPr>
          <a:lstStyle/>
          <a:p>
            <a:pPr marL="0" lvl="0" indent="0" algn="l" rtl="0">
              <a:lnSpc>
                <a:spcPct val="80000"/>
              </a:lnSpc>
              <a:spcBef>
                <a:spcPts val="0"/>
              </a:spcBef>
              <a:spcAft>
                <a:spcPts val="0"/>
              </a:spcAft>
              <a:buClr>
                <a:schemeClr val="dk1"/>
              </a:buClr>
              <a:buSzPts val="3000"/>
              <a:buFont typeface="Arial"/>
              <a:buNone/>
            </a:pPr>
            <a:r>
              <a:rPr lang="en" b="1"/>
              <a:t>On Going Projects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7"/>
          <p:cNvPicPr preferRelativeResize="0"/>
          <p:nvPr/>
        </p:nvPicPr>
        <p:blipFill>
          <a:blip r:embed="rId3">
            <a:alphaModFix/>
          </a:blip>
          <a:stretch>
            <a:fillRect/>
          </a:stretch>
        </p:blipFill>
        <p:spPr>
          <a:xfrm>
            <a:off x="152400" y="749275"/>
            <a:ext cx="8839200" cy="2978002"/>
          </a:xfrm>
          <a:prstGeom prst="rect">
            <a:avLst/>
          </a:prstGeom>
          <a:noFill/>
          <a:ln>
            <a:noFill/>
          </a:ln>
        </p:spPr>
      </p:pic>
      <p:sp>
        <p:nvSpPr>
          <p:cNvPr id="152" name="Google Shape;152;p27"/>
          <p:cNvSpPr txBox="1"/>
          <p:nvPr/>
        </p:nvSpPr>
        <p:spPr>
          <a:xfrm>
            <a:off x="2044200" y="3932225"/>
            <a:ext cx="505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hlinkClick r:id="rId4"/>
              </a:rPr>
              <a:t>Detail WIP here</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ctrTitle"/>
          </p:nvPr>
        </p:nvSpPr>
        <p:spPr>
          <a:xfrm>
            <a:off x="251460" y="171450"/>
            <a:ext cx="4800600" cy="4800600"/>
          </a:xfrm>
          <a:prstGeom prst="rect">
            <a:avLst/>
          </a:prstGeom>
          <a:noFill/>
          <a:ln>
            <a:noFill/>
          </a:ln>
        </p:spPr>
        <p:txBody>
          <a:bodyPr spcFirstLastPara="1" wrap="square" lIns="68575" tIns="34275" rIns="68575" bIns="68575" anchor="ctr" anchorCtr="0">
            <a:noAutofit/>
          </a:bodyPr>
          <a:lstStyle/>
          <a:p>
            <a:pPr marL="0" lvl="0" indent="0" algn="l" rtl="0">
              <a:lnSpc>
                <a:spcPct val="80000"/>
              </a:lnSpc>
              <a:spcBef>
                <a:spcPts val="0"/>
              </a:spcBef>
              <a:spcAft>
                <a:spcPts val="0"/>
              </a:spcAft>
              <a:buClr>
                <a:schemeClr val="dk1"/>
              </a:buClr>
              <a:buSzPts val="3000"/>
              <a:buFont typeface="Arial"/>
              <a:buNone/>
            </a:pPr>
            <a:r>
              <a:rPr lang="en" b="1"/>
              <a:t>Access Glossary</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Access Glossary</a:t>
            </a:r>
            <a:endParaRPr sz="1800" b="1">
              <a:solidFill>
                <a:schemeClr val="dk2"/>
              </a:solidFill>
            </a:endParaRPr>
          </a:p>
        </p:txBody>
      </p:sp>
      <p:graphicFrame>
        <p:nvGraphicFramePr>
          <p:cNvPr id="163" name="Google Shape;163;p29"/>
          <p:cNvGraphicFramePr/>
          <p:nvPr/>
        </p:nvGraphicFramePr>
        <p:xfrm>
          <a:off x="180100" y="666100"/>
          <a:ext cx="8757475" cy="2940360"/>
        </p:xfrm>
        <a:graphic>
          <a:graphicData uri="http://schemas.openxmlformats.org/drawingml/2006/table">
            <a:tbl>
              <a:tblPr>
                <a:noFill/>
                <a:tableStyleId>{3B91A038-EECC-4831-BD39-6A1F753BAA6B}</a:tableStyleId>
              </a:tblPr>
              <a:tblGrid>
                <a:gridCol w="1485000">
                  <a:extLst>
                    <a:ext uri="{9D8B030D-6E8A-4147-A177-3AD203B41FA5}">
                      <a16:colId xmlns:a16="http://schemas.microsoft.com/office/drawing/2014/main" val="20000"/>
                    </a:ext>
                  </a:extLst>
                </a:gridCol>
                <a:gridCol w="853025">
                  <a:extLst>
                    <a:ext uri="{9D8B030D-6E8A-4147-A177-3AD203B41FA5}">
                      <a16:colId xmlns:a16="http://schemas.microsoft.com/office/drawing/2014/main" val="20001"/>
                    </a:ext>
                  </a:extLst>
                </a:gridCol>
                <a:gridCol w="3802200">
                  <a:extLst>
                    <a:ext uri="{9D8B030D-6E8A-4147-A177-3AD203B41FA5}">
                      <a16:colId xmlns:a16="http://schemas.microsoft.com/office/drawing/2014/main" val="20002"/>
                    </a:ext>
                  </a:extLst>
                </a:gridCol>
                <a:gridCol w="2617250">
                  <a:extLst>
                    <a:ext uri="{9D8B030D-6E8A-4147-A177-3AD203B41FA5}">
                      <a16:colId xmlns:a16="http://schemas.microsoft.com/office/drawing/2014/main" val="20003"/>
                    </a:ext>
                  </a:extLst>
                </a:gridCol>
              </a:tblGrid>
              <a:tr h="345175">
                <a:tc>
                  <a:txBody>
                    <a:bodyPr/>
                    <a:lstStyle/>
                    <a:p>
                      <a:pPr marL="0" lvl="0" indent="0" algn="ctr" rtl="0">
                        <a:spcBef>
                          <a:spcPts val="0"/>
                        </a:spcBef>
                        <a:spcAft>
                          <a:spcPts val="0"/>
                        </a:spcAft>
                        <a:buNone/>
                      </a:pPr>
                      <a:r>
                        <a:rPr lang="en" sz="1200" b="1"/>
                        <a:t>Categories</a:t>
                      </a:r>
                      <a:endParaRPr sz="1200" b="1"/>
                    </a:p>
                  </a:txBody>
                  <a:tcPr marL="91425" marR="91425" marT="91425" marB="91425"/>
                </a:tc>
                <a:tc>
                  <a:txBody>
                    <a:bodyPr/>
                    <a:lstStyle/>
                    <a:p>
                      <a:pPr marL="0" lvl="0" indent="0" algn="ctr" rtl="0">
                        <a:spcBef>
                          <a:spcPts val="0"/>
                        </a:spcBef>
                        <a:spcAft>
                          <a:spcPts val="0"/>
                        </a:spcAft>
                        <a:buNone/>
                      </a:pPr>
                      <a:r>
                        <a:rPr lang="en" sz="1200" b="1"/>
                        <a:t>#</a:t>
                      </a:r>
                      <a:endParaRPr sz="1200" b="1"/>
                    </a:p>
                  </a:txBody>
                  <a:tcPr marL="91425" marR="91425" marT="91425" marB="91425"/>
                </a:tc>
                <a:tc>
                  <a:txBody>
                    <a:bodyPr/>
                    <a:lstStyle/>
                    <a:p>
                      <a:pPr marL="0" lvl="0" indent="0" algn="ctr" rtl="0">
                        <a:spcBef>
                          <a:spcPts val="0"/>
                        </a:spcBef>
                        <a:spcAft>
                          <a:spcPts val="0"/>
                        </a:spcAft>
                        <a:buNone/>
                      </a:pPr>
                      <a:r>
                        <a:rPr lang="en" sz="1200" b="1"/>
                        <a:t>Name</a:t>
                      </a:r>
                      <a:endParaRPr sz="1200" b="1"/>
                    </a:p>
                  </a:txBody>
                  <a:tcPr marL="91425" marR="91425" marT="91425" marB="91425"/>
                </a:tc>
                <a:tc>
                  <a:txBody>
                    <a:bodyPr/>
                    <a:lstStyle/>
                    <a:p>
                      <a:pPr marL="0" lvl="0" indent="0" algn="ctr" rtl="0">
                        <a:spcBef>
                          <a:spcPts val="0"/>
                        </a:spcBef>
                        <a:spcAft>
                          <a:spcPts val="0"/>
                        </a:spcAft>
                        <a:buNone/>
                      </a:pPr>
                      <a:r>
                        <a:rPr lang="en" sz="1200" b="1"/>
                        <a:t>Remarks</a:t>
                      </a:r>
                      <a:endParaRPr sz="1200" b="1"/>
                    </a:p>
                  </a:txBody>
                  <a:tcPr marL="91425" marR="91425" marT="91425" marB="91425"/>
                </a:tc>
                <a:extLst>
                  <a:ext uri="{0D108BD9-81ED-4DB2-BD59-A6C34878D82A}">
                    <a16:rowId xmlns:a16="http://schemas.microsoft.com/office/drawing/2014/main" val="10000"/>
                  </a:ext>
                </a:extLst>
              </a:tr>
              <a:tr h="347350">
                <a:tc rowSpan="3">
                  <a:txBody>
                    <a:bodyPr/>
                    <a:lstStyle/>
                    <a:p>
                      <a:pPr marL="0" lvl="0" indent="0" algn="l" rtl="0">
                        <a:spcBef>
                          <a:spcPts val="0"/>
                        </a:spcBef>
                        <a:spcAft>
                          <a:spcPts val="0"/>
                        </a:spcAft>
                        <a:buNone/>
                      </a:pPr>
                      <a:r>
                        <a:rPr lang="en" sz="1200"/>
                        <a:t>GMAL report</a:t>
                      </a:r>
                      <a:endParaRPr sz="1200"/>
                    </a:p>
                  </a:txBody>
                  <a:tcPr marL="91425" marR="91425" marT="91425" marB="91425" anchor="ctr"/>
                </a:tc>
                <a:tc>
                  <a:txBody>
                    <a:bodyPr/>
                    <a:lstStyle/>
                    <a:p>
                      <a:pPr marL="0" lvl="0" indent="0" algn="ctr" rtl="0">
                        <a:spcBef>
                          <a:spcPts val="0"/>
                        </a:spcBef>
                        <a:spcAft>
                          <a:spcPts val="0"/>
                        </a:spcAft>
                        <a:buNone/>
                      </a:pPr>
                      <a:r>
                        <a:rPr lang="en" sz="1200"/>
                        <a:t>1</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3"/>
                        </a:rPr>
                        <a:t>GMAL performance tracking template</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r h="380250">
                <a:tc vMerge="1">
                  <a:txBody>
                    <a:bodyPr/>
                    <a:lstStyle/>
                    <a:p>
                      <a:endParaRPr lang="en-US"/>
                    </a:p>
                  </a:txBody>
                  <a:tcPr/>
                </a:tc>
                <a:tc>
                  <a:txBody>
                    <a:bodyPr/>
                    <a:lstStyle/>
                    <a:p>
                      <a:pPr marL="0" lvl="0" indent="0" algn="ctr" rtl="0">
                        <a:spcBef>
                          <a:spcPts val="0"/>
                        </a:spcBef>
                        <a:spcAft>
                          <a:spcPts val="0"/>
                        </a:spcAft>
                        <a:buNone/>
                      </a:pPr>
                      <a:r>
                        <a:rPr lang="en" sz="1200"/>
                        <a:t>2</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4"/>
                        </a:rPr>
                        <a:t>Marketing Dashboard</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327600">
                <a:tc vMerge="1">
                  <a:txBody>
                    <a:bodyPr/>
                    <a:lstStyle/>
                    <a:p>
                      <a:endParaRPr lang="en-US"/>
                    </a:p>
                  </a:txBody>
                  <a:tcPr/>
                </a:tc>
                <a:tc>
                  <a:txBody>
                    <a:bodyPr/>
                    <a:lstStyle/>
                    <a:p>
                      <a:pPr marL="0" lvl="0" indent="0" algn="ctr" rtl="0">
                        <a:spcBef>
                          <a:spcPts val="0"/>
                        </a:spcBef>
                        <a:spcAft>
                          <a:spcPts val="0"/>
                        </a:spcAft>
                        <a:buNone/>
                      </a:pPr>
                      <a:r>
                        <a:rPr lang="en" sz="1200"/>
                        <a:t>3</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5"/>
                        </a:rPr>
                        <a:t>Plexure analytics</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3"/>
                  </a:ext>
                </a:extLst>
              </a:tr>
              <a:tr h="327600">
                <a:tc>
                  <a:txBody>
                    <a:bodyPr/>
                    <a:lstStyle/>
                    <a:p>
                      <a:pPr marL="0" lvl="0" indent="0" algn="l" rtl="0">
                        <a:spcBef>
                          <a:spcPts val="0"/>
                        </a:spcBef>
                        <a:spcAft>
                          <a:spcPts val="0"/>
                        </a:spcAft>
                        <a:buNone/>
                      </a:pPr>
                      <a:r>
                        <a:rPr lang="en" sz="1200"/>
                        <a:t>Promotion report</a:t>
                      </a:r>
                      <a:endParaRPr sz="1200"/>
                    </a:p>
                  </a:txBody>
                  <a:tcPr marL="91425" marR="91425" marT="91425" marB="91425"/>
                </a:tc>
                <a:tc>
                  <a:txBody>
                    <a:bodyPr/>
                    <a:lstStyle/>
                    <a:p>
                      <a:pPr marL="0" lvl="0" indent="0" algn="ctr" rtl="0">
                        <a:spcBef>
                          <a:spcPts val="0"/>
                        </a:spcBef>
                        <a:spcAft>
                          <a:spcPts val="0"/>
                        </a:spcAft>
                        <a:buNone/>
                      </a:pPr>
                      <a:r>
                        <a:rPr lang="en" sz="1200"/>
                        <a:t>4</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6"/>
                        </a:rPr>
                        <a:t>Digital Offer Report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4"/>
                  </a:ext>
                </a:extLst>
              </a:tr>
              <a:tr h="336400">
                <a:tc rowSpan="2">
                  <a:txBody>
                    <a:bodyPr/>
                    <a:lstStyle/>
                    <a:p>
                      <a:pPr marL="0" lvl="0" indent="0" algn="l" rtl="0">
                        <a:spcBef>
                          <a:spcPts val="0"/>
                        </a:spcBef>
                        <a:spcAft>
                          <a:spcPts val="0"/>
                        </a:spcAft>
                        <a:buNone/>
                      </a:pPr>
                      <a:r>
                        <a:rPr lang="en" sz="1200"/>
                        <a:t>Internal Tagging</a:t>
                      </a:r>
                      <a:endParaRPr sz="1200"/>
                    </a:p>
                  </a:txBody>
                  <a:tcPr marL="91425" marR="91425" marT="91425" marB="91425" anchor="ctr"/>
                </a:tc>
                <a:tc>
                  <a:txBody>
                    <a:bodyPr/>
                    <a:lstStyle/>
                    <a:p>
                      <a:pPr marL="0" lvl="0" indent="0" algn="ctr" rtl="0">
                        <a:spcBef>
                          <a:spcPts val="0"/>
                        </a:spcBef>
                        <a:spcAft>
                          <a:spcPts val="0"/>
                        </a:spcAft>
                        <a:buNone/>
                      </a:pPr>
                      <a:r>
                        <a:rPr lang="en" sz="1200"/>
                        <a:t>5</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7"/>
                        </a:rPr>
                        <a:t>Monthly New hire list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5"/>
                  </a:ext>
                </a:extLst>
              </a:tr>
              <a:tr h="362725">
                <a:tc vMerge="1">
                  <a:txBody>
                    <a:bodyPr/>
                    <a:lstStyle/>
                    <a:p>
                      <a:endParaRPr lang="en-US"/>
                    </a:p>
                  </a:txBody>
                  <a:tcPr/>
                </a:tc>
                <a:tc>
                  <a:txBody>
                    <a:bodyPr/>
                    <a:lstStyle/>
                    <a:p>
                      <a:pPr marL="0" lvl="0" indent="0" algn="ctr" rtl="0">
                        <a:spcBef>
                          <a:spcPts val="0"/>
                        </a:spcBef>
                        <a:spcAft>
                          <a:spcPts val="0"/>
                        </a:spcAft>
                        <a:buNone/>
                      </a:pPr>
                      <a:r>
                        <a:rPr lang="en" sz="1200"/>
                        <a:t>6</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8"/>
                        </a:rPr>
                        <a:t>Market Engine</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6"/>
                  </a:ext>
                </a:extLst>
              </a:tr>
              <a:tr h="362725">
                <a:tc>
                  <a:txBody>
                    <a:bodyPr/>
                    <a:lstStyle/>
                    <a:p>
                      <a:pPr marL="0" lvl="0" indent="0" algn="l" rtl="0">
                        <a:spcBef>
                          <a:spcPts val="0"/>
                        </a:spcBef>
                        <a:spcAft>
                          <a:spcPts val="0"/>
                        </a:spcAft>
                        <a:buNone/>
                      </a:pPr>
                      <a:r>
                        <a:rPr lang="en" sz="1200"/>
                        <a:t>System Billing</a:t>
                      </a:r>
                      <a:endParaRPr sz="1200"/>
                    </a:p>
                  </a:txBody>
                  <a:tcPr marL="91425" marR="91425" marT="91425" marB="91425"/>
                </a:tc>
                <a:tc>
                  <a:txBody>
                    <a:bodyPr/>
                    <a:lstStyle/>
                    <a:p>
                      <a:pPr marL="0" lvl="0" indent="0" algn="ctr" rtl="0">
                        <a:spcBef>
                          <a:spcPts val="0"/>
                        </a:spcBef>
                        <a:spcAft>
                          <a:spcPts val="0"/>
                        </a:spcAft>
                        <a:buNone/>
                      </a:pPr>
                      <a:r>
                        <a:rPr lang="en" sz="1200"/>
                        <a:t>7</a:t>
                      </a:r>
                      <a:endParaRPr sz="1200"/>
                    </a:p>
                  </a:txBody>
                  <a:tcPr marL="91425" marR="91425" marT="91425" marB="91425"/>
                </a:tc>
                <a:tc>
                  <a:txBody>
                    <a:bodyPr/>
                    <a:lstStyle/>
                    <a:p>
                      <a:pPr marL="0" lvl="0" indent="0" algn="l" rtl="0">
                        <a:spcBef>
                          <a:spcPts val="0"/>
                        </a:spcBef>
                        <a:spcAft>
                          <a:spcPts val="0"/>
                        </a:spcAft>
                        <a:buNone/>
                      </a:pPr>
                      <a:r>
                        <a:rPr lang="en" sz="1200" u="sng">
                          <a:solidFill>
                            <a:schemeClr val="hlink"/>
                          </a:solidFill>
                          <a:hlinkClick r:id="rId9"/>
                        </a:rPr>
                        <a:t>Process Maker</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30"/>
          <p:cNvGraphicFramePr/>
          <p:nvPr>
            <p:extLst>
              <p:ext uri="{D42A27DB-BD31-4B8C-83A1-F6EECF244321}">
                <p14:modId xmlns:p14="http://schemas.microsoft.com/office/powerpoint/2010/main" val="3615287154"/>
              </p:ext>
            </p:extLst>
          </p:nvPr>
        </p:nvGraphicFramePr>
        <p:xfrm>
          <a:off x="193263" y="87959"/>
          <a:ext cx="8757471" cy="5010340"/>
        </p:xfrm>
        <a:graphic>
          <a:graphicData uri="http://schemas.openxmlformats.org/drawingml/2006/table">
            <a:tbl>
              <a:tblPr>
                <a:noFill/>
                <a:tableStyleId>{3B91A038-EECC-4831-BD39-6A1F753BAA6B}</a:tableStyleId>
              </a:tblPr>
              <a:tblGrid>
                <a:gridCol w="1546425">
                  <a:extLst>
                    <a:ext uri="{9D8B030D-6E8A-4147-A177-3AD203B41FA5}">
                      <a16:colId xmlns:a16="http://schemas.microsoft.com/office/drawing/2014/main" val="20000"/>
                    </a:ext>
                  </a:extLst>
                </a:gridCol>
                <a:gridCol w="853025">
                  <a:extLst>
                    <a:ext uri="{9D8B030D-6E8A-4147-A177-3AD203B41FA5}">
                      <a16:colId xmlns:a16="http://schemas.microsoft.com/office/drawing/2014/main" val="20001"/>
                    </a:ext>
                  </a:extLst>
                </a:gridCol>
                <a:gridCol w="3541426">
                  <a:extLst>
                    <a:ext uri="{9D8B030D-6E8A-4147-A177-3AD203B41FA5}">
                      <a16:colId xmlns:a16="http://schemas.microsoft.com/office/drawing/2014/main" val="20002"/>
                    </a:ext>
                  </a:extLst>
                </a:gridCol>
                <a:gridCol w="2816595">
                  <a:extLst>
                    <a:ext uri="{9D8B030D-6E8A-4147-A177-3AD203B41FA5}">
                      <a16:colId xmlns:a16="http://schemas.microsoft.com/office/drawing/2014/main" val="20003"/>
                    </a:ext>
                  </a:extLst>
                </a:gridCol>
              </a:tblGrid>
              <a:tr h="371500">
                <a:tc rowSpan="2">
                  <a:txBody>
                    <a:bodyPr/>
                    <a:lstStyle/>
                    <a:p>
                      <a:pPr marL="0" lvl="0" indent="0" algn="l" rtl="0">
                        <a:spcBef>
                          <a:spcPts val="0"/>
                        </a:spcBef>
                        <a:spcAft>
                          <a:spcPts val="0"/>
                        </a:spcAft>
                        <a:buNone/>
                      </a:pPr>
                      <a:r>
                        <a:rPr lang="en" sz="1200"/>
                        <a:t>Customer support</a:t>
                      </a:r>
                      <a:endParaRPr sz="1200"/>
                    </a:p>
                  </a:txBody>
                  <a:tcPr marL="91425" marR="91425" marT="91425" marB="91425" anchor="ctr"/>
                </a:tc>
                <a:tc>
                  <a:txBody>
                    <a:bodyPr/>
                    <a:lstStyle/>
                    <a:p>
                      <a:pPr marL="0" lvl="0" indent="0" algn="ctr" rtl="0">
                        <a:spcBef>
                          <a:spcPts val="0"/>
                        </a:spcBef>
                        <a:spcAft>
                          <a:spcPts val="0"/>
                        </a:spcAft>
                        <a:buNone/>
                      </a:pPr>
                      <a:r>
                        <a:rPr lang="en" sz="1200"/>
                        <a:t>8</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3"/>
                        </a:rPr>
                        <a:t>Service cafe portal</a:t>
                      </a:r>
                      <a:endParaRPr sz="1200" dirty="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0"/>
                  </a:ext>
                </a:extLst>
              </a:tr>
              <a:tr h="345150">
                <a:tc vMerge="1">
                  <a:txBody>
                    <a:bodyPr/>
                    <a:lstStyle/>
                    <a:p>
                      <a:endParaRPr lang="en-US"/>
                    </a:p>
                  </a:txBody>
                  <a:tcPr/>
                </a:tc>
                <a:tc>
                  <a:txBody>
                    <a:bodyPr/>
                    <a:lstStyle/>
                    <a:p>
                      <a:pPr marL="0" lvl="0" indent="0" algn="ctr" rtl="0">
                        <a:spcBef>
                          <a:spcPts val="0"/>
                        </a:spcBef>
                        <a:spcAft>
                          <a:spcPts val="0"/>
                        </a:spcAft>
                        <a:buNone/>
                      </a:pPr>
                      <a:r>
                        <a:rPr lang="en" sz="1200"/>
                        <a:t>9</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4"/>
                        </a:rPr>
                        <a:t>Plexure Customer Care</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5"/>
                        </a:rPr>
                        <a:t>How to use Customer Care Portal</a:t>
                      </a:r>
                      <a:endParaRPr sz="1200" dirty="0">
                        <a:solidFill>
                          <a:schemeClr val="dk1"/>
                        </a:solidFill>
                      </a:endParaRPr>
                    </a:p>
                    <a:p>
                      <a:pPr marL="0" lvl="0" indent="0" algn="l" rtl="0">
                        <a:spcBef>
                          <a:spcPts val="0"/>
                        </a:spcBef>
                        <a:spcAft>
                          <a:spcPts val="0"/>
                        </a:spcAft>
                        <a:buNone/>
                      </a:pPr>
                      <a:r>
                        <a:rPr lang="en" sz="1200" u="sng" dirty="0">
                          <a:solidFill>
                            <a:schemeClr val="hlink"/>
                          </a:solidFill>
                          <a:hlinkClick r:id="rId6"/>
                        </a:rPr>
                        <a:t>Error code definition</a:t>
                      </a:r>
                      <a:endParaRPr sz="1200" dirty="0">
                        <a:solidFill>
                          <a:schemeClr val="dk1"/>
                        </a:solidFill>
                      </a:endParaRPr>
                    </a:p>
                  </a:txBody>
                  <a:tcPr marL="91425" marR="91425" marT="91425" marB="91425"/>
                </a:tc>
                <a:extLst>
                  <a:ext uri="{0D108BD9-81ED-4DB2-BD59-A6C34878D82A}">
                    <a16:rowId xmlns:a16="http://schemas.microsoft.com/office/drawing/2014/main" val="10001"/>
                  </a:ext>
                </a:extLst>
              </a:tr>
              <a:tr h="382500">
                <a:tc>
                  <a:txBody>
                    <a:bodyPr/>
                    <a:lstStyle/>
                    <a:p>
                      <a:pPr marL="0" lvl="0" indent="0" algn="l" rtl="0">
                        <a:spcBef>
                          <a:spcPts val="0"/>
                        </a:spcBef>
                        <a:spcAft>
                          <a:spcPts val="0"/>
                        </a:spcAft>
                        <a:buNone/>
                      </a:pPr>
                      <a:r>
                        <a:rPr lang="en" sz="1200"/>
                        <a:t>Website Update</a:t>
                      </a:r>
                      <a:endParaRPr sz="1200"/>
                    </a:p>
                  </a:txBody>
                  <a:tcPr marL="91425" marR="91425" marT="91425" marB="91425"/>
                </a:tc>
                <a:tc>
                  <a:txBody>
                    <a:bodyPr/>
                    <a:lstStyle/>
                    <a:p>
                      <a:pPr marL="0" lvl="0" indent="0" algn="ctr" rtl="0">
                        <a:spcBef>
                          <a:spcPts val="0"/>
                        </a:spcBef>
                        <a:spcAft>
                          <a:spcPts val="0"/>
                        </a:spcAft>
                        <a:buNone/>
                      </a:pPr>
                      <a:r>
                        <a:rPr lang="en" sz="1200"/>
                        <a:t>10</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7"/>
                        </a:rPr>
                        <a:t>Admin dashboard</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US" sz="1200">
                          <a:solidFill>
                            <a:schemeClr val="dk1"/>
                          </a:solidFill>
                        </a:rPr>
                        <a:t>Layer 1</a:t>
                      </a:r>
                    </a:p>
                    <a:p>
                      <a:pPr marL="0" lvl="0" indent="0" algn="l">
                        <a:spcBef>
                          <a:spcPts val="0"/>
                        </a:spcBef>
                        <a:spcAft>
                          <a:spcPts val="0"/>
                        </a:spcAft>
                        <a:buNone/>
                      </a:pPr>
                      <a:r>
                        <a:rPr lang="en-US" sz="1200" dirty="0">
                          <a:solidFill>
                            <a:schemeClr val="dk1"/>
                          </a:solidFill>
                        </a:rPr>
                        <a:t>User: </a:t>
                      </a:r>
                      <a:r>
                        <a:rPr lang="en-US" sz="1200" b="0" i="0" u="none" strike="noStrike" noProof="0" dirty="0" err="1">
                          <a:solidFill>
                            <a:schemeClr val="dk1"/>
                          </a:solidFill>
                          <a:latin typeface="Arial"/>
                          <a:cs typeface="Arial"/>
                        </a:rPr>
                        <a:t>mcdonalds</a:t>
                      </a:r>
                      <a:r>
                        <a:rPr lang="en-US" sz="1200" b="0" i="0" u="none" strike="noStrike" noProof="0" dirty="0">
                          <a:solidFill>
                            <a:schemeClr val="dk1"/>
                          </a:solidFill>
                          <a:latin typeface="Arial"/>
                          <a:cs typeface="Arial"/>
                        </a:rPr>
                        <a:t> | Pass: </a:t>
                      </a:r>
                      <a:r>
                        <a:rPr lang="en-US" sz="1200" b="0" i="0" u="none" strike="noStrike" noProof="0" dirty="0">
                          <a:solidFill>
                            <a:schemeClr val="dk1"/>
                          </a:solidFill>
                        </a:rPr>
                        <a:t>123@2020</a:t>
                      </a:r>
                    </a:p>
                    <a:p>
                      <a:pPr marL="0" lvl="0" indent="0" algn="l">
                        <a:spcBef>
                          <a:spcPts val="0"/>
                        </a:spcBef>
                        <a:spcAft>
                          <a:spcPts val="0"/>
                        </a:spcAft>
                        <a:buNone/>
                      </a:pPr>
                      <a:endParaRPr lang="en-US" sz="1200" b="0" i="0" u="none" strike="noStrike" noProof="0" dirty="0">
                        <a:solidFill>
                          <a:schemeClr val="dk1"/>
                        </a:solidFill>
                      </a:endParaRPr>
                    </a:p>
                    <a:p>
                      <a:pPr marL="0" lvl="0" indent="0" algn="l">
                        <a:spcBef>
                          <a:spcPts val="0"/>
                        </a:spcBef>
                        <a:spcAft>
                          <a:spcPts val="0"/>
                        </a:spcAft>
                        <a:buNone/>
                      </a:pPr>
                      <a:r>
                        <a:rPr lang="en-US" sz="1200" b="0" i="0" u="none" strike="noStrike" noProof="0">
                          <a:solidFill>
                            <a:schemeClr val="dk1"/>
                          </a:solidFill>
                        </a:rPr>
                        <a:t>Layer 2</a:t>
                      </a:r>
                      <a:br>
                        <a:rPr lang="en-US" sz="1200" b="0" i="0" u="none" strike="noStrike" noProof="0" dirty="0">
                          <a:solidFill>
                            <a:srgbClr val="000000"/>
                          </a:solidFill>
                        </a:rPr>
                      </a:br>
                      <a:r>
                        <a:rPr lang="en-US" sz="1200" b="0" i="0" u="none" strike="noStrike" noProof="0">
                          <a:solidFill>
                            <a:schemeClr val="dk1"/>
                          </a:solidFill>
                        </a:rPr>
                        <a:t>User: admin | Pass:</a:t>
                      </a:r>
                      <a:r>
                        <a:rPr lang="en-US" sz="1200" b="0" i="0" u="none" strike="noStrike" noProof="0">
                          <a:solidFill>
                            <a:schemeClr val="dk1"/>
                          </a:solidFill>
                          <a:latin typeface="Arial"/>
                          <a:cs typeface="Arial"/>
                        </a:rPr>
                        <a:t>Phuc@090</a:t>
                      </a:r>
                      <a:endParaRPr lang="en-US" sz="1200" b="0" i="0" u="none" strike="noStrike" noProof="0" dirty="0">
                        <a:solidFill>
                          <a:schemeClr val="dk1"/>
                        </a:solidFill>
                      </a:endParaRPr>
                    </a:p>
                  </a:txBody>
                  <a:tcPr marL="91425" marR="91425" marT="91425" marB="91425"/>
                </a:tc>
                <a:extLst>
                  <a:ext uri="{0D108BD9-81ED-4DB2-BD59-A6C34878D82A}">
                    <a16:rowId xmlns:a16="http://schemas.microsoft.com/office/drawing/2014/main" val="10002"/>
                  </a:ext>
                </a:extLst>
              </a:tr>
              <a:tr h="382500">
                <a:tc rowSpan="2">
                  <a:txBody>
                    <a:bodyPr/>
                    <a:lstStyle/>
                    <a:p>
                      <a:pPr marL="0" lvl="0" indent="0" algn="l" rtl="0">
                        <a:spcBef>
                          <a:spcPts val="0"/>
                        </a:spcBef>
                        <a:spcAft>
                          <a:spcPts val="0"/>
                        </a:spcAft>
                        <a:buNone/>
                      </a:pPr>
                      <a:r>
                        <a:rPr lang="en" sz="1200" dirty="0"/>
                        <a:t>Offer / Reward / Push </a:t>
                      </a:r>
                      <a:r>
                        <a:rPr lang="en" sz="1200" dirty="0" err="1"/>
                        <a:t>noti</a:t>
                      </a:r>
                      <a:endParaRPr sz="1200" dirty="0" err="1"/>
                    </a:p>
                  </a:txBody>
                  <a:tcPr marL="91425" marR="91425" marT="91425" marB="91425" anchor="ctr"/>
                </a:tc>
                <a:tc>
                  <a:txBody>
                    <a:bodyPr/>
                    <a:lstStyle/>
                    <a:p>
                      <a:pPr marL="0" lvl="0" indent="0" algn="ctr" rtl="0">
                        <a:spcBef>
                          <a:spcPts val="0"/>
                        </a:spcBef>
                        <a:spcAft>
                          <a:spcPts val="0"/>
                        </a:spcAft>
                        <a:buNone/>
                      </a:pPr>
                      <a:r>
                        <a:rPr lang="en" sz="1200"/>
                        <a:t>11</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8"/>
                        </a:rPr>
                        <a:t>Plexure</a:t>
                      </a:r>
                      <a:endParaRPr sz="1200" dirty="0"/>
                    </a:p>
                  </a:txBody>
                  <a:tcPr marL="91425" marR="91425" marT="91425" marB="91425"/>
                </a:tc>
                <a:tc>
                  <a:txBody>
                    <a:bodyPr/>
                    <a:lstStyle/>
                    <a:p>
                      <a:pPr marL="0" lvl="0" indent="0" algn="l" rtl="0">
                        <a:spcBef>
                          <a:spcPts val="0"/>
                        </a:spcBef>
                        <a:spcAft>
                          <a:spcPts val="0"/>
                        </a:spcAft>
                        <a:buNone/>
                      </a:pPr>
                      <a:endParaRPr sz="1200">
                        <a:solidFill>
                          <a:schemeClr val="dk1"/>
                        </a:solidFill>
                      </a:endParaRPr>
                    </a:p>
                  </a:txBody>
                  <a:tcPr marL="91425" marR="91425" marT="91425" marB="91425"/>
                </a:tc>
                <a:extLst>
                  <a:ext uri="{0D108BD9-81ED-4DB2-BD59-A6C34878D82A}">
                    <a16:rowId xmlns:a16="http://schemas.microsoft.com/office/drawing/2014/main" val="10003"/>
                  </a:ext>
                </a:extLst>
              </a:tr>
              <a:tr h="382500">
                <a:tc vMerge="1">
                  <a:txBody>
                    <a:bodyPr/>
                    <a:lstStyle/>
                    <a:p>
                      <a:endParaRPr lang="en-US"/>
                    </a:p>
                  </a:txBody>
                  <a:tcPr/>
                </a:tc>
                <a:tc>
                  <a:txBody>
                    <a:bodyPr/>
                    <a:lstStyle/>
                    <a:p>
                      <a:pPr marL="0" lvl="0" indent="0" algn="ctr" rtl="0">
                        <a:spcBef>
                          <a:spcPts val="0"/>
                        </a:spcBef>
                        <a:spcAft>
                          <a:spcPts val="0"/>
                        </a:spcAft>
                        <a:buNone/>
                      </a:pPr>
                      <a:r>
                        <a:rPr lang="en" sz="1200"/>
                        <a:t>12</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6"/>
                        </a:rPr>
                        <a:t>How to use Plexure</a:t>
                      </a:r>
                      <a:endParaRPr sz="1200" dirty="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9"/>
                        </a:rPr>
                        <a:t>Banner Setup</a:t>
                      </a:r>
                      <a:endParaRPr sz="1200" dirty="0">
                        <a:solidFill>
                          <a:schemeClr val="dk1"/>
                        </a:solidFill>
                      </a:endParaRPr>
                    </a:p>
                    <a:p>
                      <a:pPr marL="0" lvl="0" indent="0" algn="l" rtl="0">
                        <a:spcBef>
                          <a:spcPts val="0"/>
                        </a:spcBef>
                        <a:spcAft>
                          <a:spcPts val="0"/>
                        </a:spcAft>
                        <a:buNone/>
                      </a:pPr>
                      <a:r>
                        <a:rPr lang="en" sz="1200" u="sng" dirty="0">
                          <a:solidFill>
                            <a:schemeClr val="hlink"/>
                          </a:solidFill>
                          <a:hlinkClick r:id="rId10"/>
                        </a:rPr>
                        <a:t>Offer Setup</a:t>
                      </a:r>
                      <a:endParaRPr sz="1200" dirty="0">
                        <a:solidFill>
                          <a:schemeClr val="dk1"/>
                        </a:solidFill>
                      </a:endParaRPr>
                    </a:p>
                    <a:p>
                      <a:pPr marL="0" lvl="0" indent="0" algn="l" rtl="0">
                        <a:spcBef>
                          <a:spcPts val="0"/>
                        </a:spcBef>
                        <a:spcAft>
                          <a:spcPts val="0"/>
                        </a:spcAft>
                        <a:buNone/>
                      </a:pPr>
                      <a:r>
                        <a:rPr lang="en" sz="1200" u="sng" dirty="0">
                          <a:solidFill>
                            <a:schemeClr val="hlink"/>
                          </a:solidFill>
                          <a:hlinkClick r:id="rId11"/>
                        </a:rPr>
                        <a:t>Push notification Setup</a:t>
                      </a:r>
                      <a:endParaRPr sz="1200" dirty="0">
                        <a:solidFill>
                          <a:schemeClr val="dk1"/>
                        </a:solidFill>
                      </a:endParaRPr>
                    </a:p>
                  </a:txBody>
                  <a:tcPr marL="91425" marR="91425" marT="91425" marB="91425"/>
                </a:tc>
                <a:extLst>
                  <a:ext uri="{0D108BD9-81ED-4DB2-BD59-A6C34878D82A}">
                    <a16:rowId xmlns:a16="http://schemas.microsoft.com/office/drawing/2014/main" val="10004"/>
                  </a:ext>
                </a:extLst>
              </a:tr>
              <a:tr h="382500">
                <a:tc>
                  <a:txBody>
                    <a:bodyPr/>
                    <a:lstStyle/>
                    <a:p>
                      <a:pPr marL="0" lvl="0" indent="0" algn="l" rtl="0">
                        <a:spcBef>
                          <a:spcPts val="0"/>
                        </a:spcBef>
                        <a:spcAft>
                          <a:spcPts val="0"/>
                        </a:spcAft>
                        <a:buNone/>
                      </a:pPr>
                      <a:r>
                        <a:rPr lang="en" sz="1200"/>
                        <a:t>New Store Opening</a:t>
                      </a:r>
                      <a:endParaRPr sz="1200"/>
                    </a:p>
                  </a:txBody>
                  <a:tcPr marL="91425" marR="91425" marT="91425" marB="91425" anchor="ctr"/>
                </a:tc>
                <a:tc>
                  <a:txBody>
                    <a:bodyPr/>
                    <a:lstStyle/>
                    <a:p>
                      <a:pPr marL="0" lvl="0" indent="0" algn="ctr" rtl="0">
                        <a:spcBef>
                          <a:spcPts val="0"/>
                        </a:spcBef>
                        <a:spcAft>
                          <a:spcPts val="0"/>
                        </a:spcAft>
                        <a:buNone/>
                      </a:pPr>
                      <a:r>
                        <a:rPr lang="en" sz="1200"/>
                        <a:t>13</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12"/>
                        </a:rPr>
                        <a:t>Google My Business</a:t>
                      </a:r>
                      <a:endParaRPr sz="1200" dirty="0"/>
                    </a:p>
                  </a:txBody>
                  <a:tcPr marL="91425" marR="91425" marT="91425" marB="91425"/>
                </a:tc>
                <a:tc>
                  <a:txBody>
                    <a:bodyPr/>
                    <a:lstStyle/>
                    <a:p>
                      <a:pPr marL="0" lvl="0" indent="0" algn="l" rtl="0">
                        <a:spcBef>
                          <a:spcPts val="0"/>
                        </a:spcBef>
                        <a:spcAft>
                          <a:spcPts val="0"/>
                        </a:spcAft>
                        <a:buNone/>
                      </a:pPr>
                      <a:r>
                        <a:rPr lang="en" sz="1200" b="1" u="sng">
                          <a:solidFill>
                            <a:schemeClr val="dk1"/>
                          </a:solidFill>
                        </a:rPr>
                        <a:t>Username: </a:t>
                      </a:r>
                      <a:r>
                        <a:rPr lang="en" sz="1200">
                          <a:solidFill>
                            <a:schemeClr val="dk1"/>
                          </a:solidFill>
                        </a:rPr>
                        <a:t>mcdonaldsvietnam.official@gmail.com</a:t>
                      </a:r>
                      <a:br>
                        <a:rPr lang="en" sz="1200" dirty="0">
                          <a:solidFill>
                            <a:srgbClr val="000000"/>
                          </a:solidFill>
                        </a:rPr>
                      </a:br>
                      <a:r>
                        <a:rPr lang="en" sz="1200" b="1" u="sng">
                          <a:solidFill>
                            <a:schemeClr val="dk1"/>
                          </a:solidFill>
                        </a:rPr>
                        <a:t>Password:</a:t>
                      </a:r>
                      <a:r>
                        <a:rPr lang="en" sz="1200">
                          <a:solidFill>
                            <a:schemeClr val="dk1"/>
                          </a:solidFill>
                        </a:rPr>
                        <a:t> ManifestProfit2025!</a:t>
                      </a:r>
                      <a:endParaRPr sz="1200">
                        <a:solidFill>
                          <a:schemeClr val="dk1"/>
                        </a:solidFill>
                      </a:endParaRPr>
                    </a:p>
                  </a:txBody>
                  <a:tcPr marL="91425" marR="91425" marT="91425" marB="91425"/>
                </a:tc>
                <a:extLst>
                  <a:ext uri="{0D108BD9-81ED-4DB2-BD59-A6C34878D82A}">
                    <a16:rowId xmlns:a16="http://schemas.microsoft.com/office/drawing/2014/main" val="10005"/>
                  </a:ext>
                </a:extLst>
              </a:tr>
              <a:tr h="382500">
                <a:tc rowSpan="2">
                  <a:txBody>
                    <a:bodyPr/>
                    <a:lstStyle/>
                    <a:p>
                      <a:pPr marL="0" lvl="0" indent="0" algn="l" rtl="0">
                        <a:spcBef>
                          <a:spcPts val="0"/>
                        </a:spcBef>
                        <a:spcAft>
                          <a:spcPts val="0"/>
                        </a:spcAft>
                        <a:buNone/>
                      </a:pPr>
                      <a:r>
                        <a:rPr lang="en" sz="1200"/>
                        <a:t>Hidden Reward Code</a:t>
                      </a:r>
                      <a:endParaRPr sz="1200"/>
                    </a:p>
                  </a:txBody>
                  <a:tcPr marL="91425" marR="91425" marT="91425" marB="91425" anchor="ctr"/>
                </a:tc>
                <a:tc>
                  <a:txBody>
                    <a:bodyPr/>
                    <a:lstStyle/>
                    <a:p>
                      <a:pPr marL="0" lvl="0" indent="0" algn="ctr" rtl="0">
                        <a:spcBef>
                          <a:spcPts val="0"/>
                        </a:spcBef>
                        <a:spcAft>
                          <a:spcPts val="0"/>
                        </a:spcAft>
                        <a:buNone/>
                      </a:pPr>
                      <a:r>
                        <a:rPr lang="en" sz="1200"/>
                        <a:t>14</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13"/>
                        </a:rPr>
                        <a:t>E-voucher dashboard</a:t>
                      </a:r>
                      <a:endParaRPr sz="1200" dirty="0"/>
                    </a:p>
                  </a:txBody>
                  <a:tcPr marL="91425" marR="91425" marT="91425" marB="91425"/>
                </a:tc>
                <a:tc>
                  <a:txBody>
                    <a:bodyPr/>
                    <a:lstStyle/>
                    <a:p>
                      <a:pPr marL="0" lvl="0" indent="0" algn="l" rtl="0">
                        <a:spcBef>
                          <a:spcPts val="0"/>
                        </a:spcBef>
                        <a:spcAft>
                          <a:spcPts val="0"/>
                        </a:spcAft>
                        <a:buNone/>
                      </a:pPr>
                      <a:endParaRPr sz="1200" b="1" u="sng">
                        <a:solidFill>
                          <a:schemeClr val="dk1"/>
                        </a:solidFill>
                      </a:endParaRPr>
                    </a:p>
                  </a:txBody>
                  <a:tcPr marL="91425" marR="91425" marT="91425" marB="91425"/>
                </a:tc>
                <a:extLst>
                  <a:ext uri="{0D108BD9-81ED-4DB2-BD59-A6C34878D82A}">
                    <a16:rowId xmlns:a16="http://schemas.microsoft.com/office/drawing/2014/main" val="10006"/>
                  </a:ext>
                </a:extLst>
              </a:tr>
              <a:tr h="382500">
                <a:tc vMerge="1">
                  <a:txBody>
                    <a:bodyPr/>
                    <a:lstStyle/>
                    <a:p>
                      <a:endParaRPr lang="en-US"/>
                    </a:p>
                  </a:txBody>
                  <a:tcPr/>
                </a:tc>
                <a:tc>
                  <a:txBody>
                    <a:bodyPr/>
                    <a:lstStyle/>
                    <a:p>
                      <a:pPr marL="0" lvl="0" indent="0" algn="ctr" rtl="0">
                        <a:spcBef>
                          <a:spcPts val="0"/>
                        </a:spcBef>
                        <a:spcAft>
                          <a:spcPts val="0"/>
                        </a:spcAft>
                        <a:buNone/>
                      </a:pPr>
                      <a:r>
                        <a:rPr lang="en" sz="1200"/>
                        <a:t>15</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14"/>
                        </a:rPr>
                        <a:t>Hidden Reward Redemption Flow</a:t>
                      </a:r>
                      <a:endParaRPr sz="1200" dirty="0"/>
                    </a:p>
                  </a:txBody>
                  <a:tcPr marL="91425" marR="91425" marT="91425" marB="91425"/>
                </a:tc>
                <a:tc>
                  <a:txBody>
                    <a:bodyPr/>
                    <a:lstStyle/>
                    <a:p>
                      <a:pPr marL="0" lvl="0" indent="0" algn="l" rtl="0">
                        <a:spcBef>
                          <a:spcPts val="0"/>
                        </a:spcBef>
                        <a:spcAft>
                          <a:spcPts val="0"/>
                        </a:spcAft>
                        <a:buNone/>
                      </a:pPr>
                      <a:endParaRPr sz="1200" b="1" u="sng">
                        <a:solidFill>
                          <a:schemeClr val="dk1"/>
                        </a:solidFill>
                      </a:endParaRPr>
                    </a:p>
                  </a:txBody>
                  <a:tcPr marL="91425" marR="91425" marT="91425" marB="91425"/>
                </a:tc>
                <a:extLst>
                  <a:ext uri="{0D108BD9-81ED-4DB2-BD59-A6C34878D82A}">
                    <a16:rowId xmlns:a16="http://schemas.microsoft.com/office/drawing/2014/main" val="10007"/>
                  </a:ext>
                </a:extLst>
              </a:tr>
              <a:tr h="382500">
                <a:tc>
                  <a:txBody>
                    <a:bodyPr/>
                    <a:lstStyle/>
                    <a:p>
                      <a:pPr marL="0" lvl="0" indent="0" algn="l" rtl="0">
                        <a:spcBef>
                          <a:spcPts val="0"/>
                        </a:spcBef>
                        <a:spcAft>
                          <a:spcPts val="0"/>
                        </a:spcAft>
                        <a:buNone/>
                      </a:pPr>
                      <a:r>
                        <a:rPr lang="en" sz="1200"/>
                        <a:t>QR tracking code</a:t>
                      </a:r>
                      <a:endParaRPr sz="1200"/>
                    </a:p>
                  </a:txBody>
                  <a:tcPr marL="91425" marR="91425" marT="91425" marB="91425" anchor="ctr"/>
                </a:tc>
                <a:tc>
                  <a:txBody>
                    <a:bodyPr/>
                    <a:lstStyle/>
                    <a:p>
                      <a:pPr marL="0" lvl="0" indent="0" algn="ctr" rtl="0">
                        <a:spcBef>
                          <a:spcPts val="0"/>
                        </a:spcBef>
                        <a:spcAft>
                          <a:spcPts val="0"/>
                        </a:spcAft>
                        <a:buNone/>
                      </a:pPr>
                      <a:r>
                        <a:rPr lang="en" sz="1200"/>
                        <a:t>16</a:t>
                      </a:r>
                      <a:endParaRPr sz="1200"/>
                    </a:p>
                  </a:txBody>
                  <a:tcPr marL="91425" marR="91425" marT="91425" marB="91425"/>
                </a:tc>
                <a:tc>
                  <a:txBody>
                    <a:bodyPr/>
                    <a:lstStyle/>
                    <a:p>
                      <a:pPr marL="0" lvl="0" indent="0" algn="l" rtl="0">
                        <a:spcBef>
                          <a:spcPts val="0"/>
                        </a:spcBef>
                        <a:spcAft>
                          <a:spcPts val="0"/>
                        </a:spcAft>
                        <a:buNone/>
                      </a:pPr>
                      <a:r>
                        <a:rPr lang="en" sz="1200" u="sng" dirty="0">
                          <a:solidFill>
                            <a:schemeClr val="hlink"/>
                          </a:solidFill>
                          <a:hlinkClick r:id="rId15"/>
                        </a:rPr>
                        <a:t>Kochava</a:t>
                      </a:r>
                      <a:endParaRPr sz="1200" dirty="0"/>
                    </a:p>
                  </a:txBody>
                  <a:tcPr marL="91425" marR="91425" marT="91425" marB="91425"/>
                </a:tc>
                <a:tc>
                  <a:txBody>
                    <a:bodyPr/>
                    <a:lstStyle/>
                    <a:p>
                      <a:pPr marL="0" lvl="0" indent="0" algn="l" rtl="0">
                        <a:spcBef>
                          <a:spcPts val="0"/>
                        </a:spcBef>
                        <a:spcAft>
                          <a:spcPts val="0"/>
                        </a:spcAft>
                        <a:buNone/>
                      </a:pPr>
                      <a:endParaRPr sz="1200" b="1" u="sng">
                        <a:solidFill>
                          <a:schemeClr val="dk1"/>
                        </a:solidFill>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0007"/>
        </a:solidFill>
        <a:effectLst/>
      </p:bgPr>
    </p:bg>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2622000" y="1363625"/>
            <a:ext cx="3900000" cy="1695200"/>
          </a:xfrm>
          <a:prstGeom prst="rect">
            <a:avLst/>
          </a:prstGeom>
          <a:noFill/>
          <a:ln>
            <a:noFill/>
          </a:ln>
        </p:spPr>
      </p:pic>
      <p:sp>
        <p:nvSpPr>
          <p:cNvPr id="174" name="Google Shape;174;p31"/>
          <p:cNvSpPr txBox="1"/>
          <p:nvPr/>
        </p:nvSpPr>
        <p:spPr>
          <a:xfrm>
            <a:off x="2082300" y="3318175"/>
            <a:ext cx="49794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rPr>
              <a:t>Thank you</a:t>
            </a:r>
            <a:endParaRPr sz="30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251460" y="171450"/>
            <a:ext cx="4800600" cy="4800600"/>
          </a:xfrm>
          <a:prstGeom prst="rect">
            <a:avLst/>
          </a:prstGeom>
          <a:noFill/>
          <a:ln>
            <a:noFill/>
          </a:ln>
        </p:spPr>
        <p:txBody>
          <a:bodyPr spcFirstLastPara="1" wrap="square" lIns="68575" tIns="34275" rIns="68575" bIns="68575" anchor="ctr" anchorCtr="0">
            <a:noAutofit/>
          </a:bodyPr>
          <a:lstStyle/>
          <a:p>
            <a:pPr marL="0" lvl="0" indent="0" algn="l" rtl="0">
              <a:lnSpc>
                <a:spcPct val="80000"/>
              </a:lnSpc>
              <a:spcBef>
                <a:spcPts val="0"/>
              </a:spcBef>
              <a:spcAft>
                <a:spcPts val="0"/>
              </a:spcAft>
              <a:buClr>
                <a:schemeClr val="dk1"/>
              </a:buClr>
              <a:buSzPts val="3000"/>
              <a:buFont typeface="Arial"/>
              <a:buNone/>
            </a:pPr>
            <a:r>
              <a:rPr lang="en" b="1"/>
              <a:t>Monthly Tasks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12550"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Monthly Tasks - Report</a:t>
            </a:r>
            <a:endParaRPr sz="1800" b="1">
              <a:solidFill>
                <a:schemeClr val="dk2"/>
              </a:solidFill>
            </a:endParaRPr>
          </a:p>
        </p:txBody>
      </p:sp>
      <p:sp>
        <p:nvSpPr>
          <p:cNvPr id="71" name="Google Shape;71;p16"/>
          <p:cNvSpPr txBox="1"/>
          <p:nvPr/>
        </p:nvSpPr>
        <p:spPr>
          <a:xfrm>
            <a:off x="161175" y="402850"/>
            <a:ext cx="8705100" cy="5141100"/>
          </a:xfrm>
          <a:prstGeom prst="rect">
            <a:avLst/>
          </a:prstGeom>
          <a:noFill/>
          <a:ln>
            <a:noFill/>
          </a:ln>
        </p:spPr>
        <p:txBody>
          <a:bodyPr spcFirstLastPara="1" wrap="square" lIns="91425" tIns="91425" rIns="91425" bIns="91425" anchor="t" anchorCtr="0">
            <a:spAutoFit/>
          </a:bodyPr>
          <a:lstStyle/>
          <a:p>
            <a:pPr marL="914400" lvl="0" indent="-317500" algn="l" rtl="0">
              <a:spcBef>
                <a:spcPts val="0"/>
              </a:spcBef>
              <a:spcAft>
                <a:spcPts val="0"/>
              </a:spcAft>
              <a:buSzPts val="1400"/>
              <a:buAutoNum type="alphaLcPeriod"/>
            </a:pPr>
            <a:r>
              <a:rPr lang="en"/>
              <a:t>Monthly GMAL performance</a:t>
            </a:r>
            <a:endParaRPr/>
          </a:p>
          <a:p>
            <a:pPr marL="1371600" lvl="2" indent="-317500" algn="l" rtl="0">
              <a:spcBef>
                <a:spcPts val="0"/>
              </a:spcBef>
              <a:spcAft>
                <a:spcPts val="0"/>
              </a:spcAft>
              <a:buClr>
                <a:schemeClr val="dk1"/>
              </a:buClr>
              <a:buSzPts val="1400"/>
              <a:buChar char="■"/>
            </a:pPr>
            <a:r>
              <a:rPr lang="en" b="1">
                <a:solidFill>
                  <a:schemeClr val="dk1"/>
                </a:solidFill>
              </a:rPr>
              <a:t>Step 1:</a:t>
            </a:r>
            <a:r>
              <a:rPr lang="en">
                <a:solidFill>
                  <a:schemeClr val="dk1"/>
                </a:solidFill>
              </a:rPr>
              <a:t> access folder </a:t>
            </a:r>
            <a:r>
              <a:rPr lang="en">
                <a:solidFill>
                  <a:srgbClr val="DB0007"/>
                </a:solidFill>
              </a:rPr>
              <a:t>(1)</a:t>
            </a:r>
            <a:r>
              <a:rPr lang="en">
                <a:solidFill>
                  <a:schemeClr val="dk1"/>
                </a:solidFill>
              </a:rPr>
              <a:t>, open the latest report file</a:t>
            </a:r>
            <a:endParaRPr>
              <a:solidFill>
                <a:schemeClr val="dk1"/>
              </a:solidFill>
            </a:endParaRPr>
          </a:p>
          <a:p>
            <a:pPr marL="1371600" lvl="2" indent="-317500" algn="l" rtl="0">
              <a:spcBef>
                <a:spcPts val="0"/>
              </a:spcBef>
              <a:spcAft>
                <a:spcPts val="0"/>
              </a:spcAft>
              <a:buClr>
                <a:schemeClr val="dk1"/>
              </a:buClr>
              <a:buSzPts val="1400"/>
              <a:buChar char="■"/>
            </a:pPr>
            <a:r>
              <a:rPr lang="en" b="1">
                <a:solidFill>
                  <a:schemeClr val="dk1"/>
                </a:solidFill>
              </a:rPr>
              <a:t>Step 2:</a:t>
            </a:r>
            <a:r>
              <a:rPr lang="en">
                <a:solidFill>
                  <a:schemeClr val="dk1"/>
                </a:solidFill>
              </a:rPr>
              <a:t> fill in the metrics that you’d like to report</a:t>
            </a:r>
            <a:endParaRPr>
              <a:solidFill>
                <a:schemeClr val="dk1"/>
              </a:solidFill>
            </a:endParaRPr>
          </a:p>
          <a:p>
            <a:pPr marL="914400" lvl="0" indent="0" algn="l" rtl="0">
              <a:spcBef>
                <a:spcPts val="0"/>
              </a:spcBef>
              <a:spcAft>
                <a:spcPts val="0"/>
              </a:spcAft>
              <a:buNone/>
            </a:pPr>
            <a:r>
              <a:rPr lang="en" b="1">
                <a:solidFill>
                  <a:schemeClr val="dk1"/>
                </a:solidFill>
              </a:rPr>
              <a:t>Notes:</a:t>
            </a:r>
            <a:endParaRPr b="1">
              <a:solidFill>
                <a:schemeClr val="dk1"/>
              </a:solidFill>
            </a:endParaRPr>
          </a:p>
          <a:p>
            <a:pPr marL="1371600" lvl="0" indent="0" algn="l" rtl="0">
              <a:spcBef>
                <a:spcPts val="0"/>
              </a:spcBef>
              <a:spcAft>
                <a:spcPts val="0"/>
              </a:spcAft>
              <a:buNone/>
            </a:pPr>
            <a:r>
              <a:rPr lang="en">
                <a:solidFill>
                  <a:schemeClr val="dk1"/>
                </a:solidFill>
              </a:rPr>
              <a:t>Performance &amp; Performance Drill down: refer numbers from Marketing Dashboard </a:t>
            </a:r>
            <a:r>
              <a:rPr lang="en">
                <a:solidFill>
                  <a:srgbClr val="DB0007"/>
                </a:solidFill>
              </a:rPr>
              <a:t>(2)</a:t>
            </a:r>
            <a:endParaRPr>
              <a:solidFill>
                <a:srgbClr val="DB0007"/>
              </a:solidFill>
            </a:endParaRPr>
          </a:p>
          <a:p>
            <a:pPr marL="1371600" lvl="0" indent="0" algn="l" rtl="0">
              <a:spcBef>
                <a:spcPts val="0"/>
              </a:spcBef>
              <a:spcAft>
                <a:spcPts val="0"/>
              </a:spcAft>
              <a:buNone/>
            </a:pPr>
            <a:r>
              <a:rPr lang="en">
                <a:solidFill>
                  <a:schemeClr val="dk1"/>
                </a:solidFill>
              </a:rPr>
              <a:t>Users: refer number from Plexure analytics </a:t>
            </a:r>
            <a:r>
              <a:rPr lang="en">
                <a:solidFill>
                  <a:srgbClr val="DB0007"/>
                </a:solidFill>
              </a:rPr>
              <a:t>(3)</a:t>
            </a:r>
            <a:endParaRPr>
              <a:solidFill>
                <a:srgbClr val="DB0007"/>
              </a:solidFill>
            </a:endParaRPr>
          </a:p>
          <a:p>
            <a:pPr marL="1371600" lvl="0" indent="0" algn="l" rtl="0">
              <a:spcBef>
                <a:spcPts val="0"/>
              </a:spcBef>
              <a:spcAft>
                <a:spcPts val="0"/>
              </a:spcAft>
              <a:buNone/>
            </a:pPr>
            <a:endParaRPr>
              <a:solidFill>
                <a:schemeClr val="dk1"/>
              </a:solidFill>
            </a:endParaRPr>
          </a:p>
          <a:p>
            <a:pPr marL="914400" lvl="1" indent="-317500" algn="l" rtl="0">
              <a:spcBef>
                <a:spcPts val="0"/>
              </a:spcBef>
              <a:spcAft>
                <a:spcPts val="0"/>
              </a:spcAft>
              <a:buSzPts val="1400"/>
              <a:buAutoNum type="alphaLcPeriod"/>
            </a:pPr>
            <a:r>
              <a:rPr lang="en"/>
              <a:t>Company dashboard</a:t>
            </a:r>
            <a:endParaRPr/>
          </a:p>
          <a:p>
            <a:pPr marL="1371600" lvl="2" indent="-317500" algn="l" rtl="0">
              <a:spcBef>
                <a:spcPts val="0"/>
              </a:spcBef>
              <a:spcAft>
                <a:spcPts val="0"/>
              </a:spcAft>
              <a:buSzPts val="1400"/>
              <a:buChar char="■"/>
            </a:pPr>
            <a:r>
              <a:rPr lang="en"/>
              <a:t>Beginning of each month, Jack (</a:t>
            </a:r>
            <a:r>
              <a:rPr lang="en" u="sng">
                <a:solidFill>
                  <a:schemeClr val="hlink"/>
                </a:solidFill>
                <a:hlinkClick r:id="rId3"/>
              </a:rPr>
              <a:t>dung.nong@vn.mcd.com</a:t>
            </a:r>
            <a:r>
              <a:rPr lang="en"/>
              <a:t>) will send a request to fill in performance of digital in Scorecard file</a:t>
            </a:r>
            <a:endParaRPr/>
          </a:p>
          <a:p>
            <a:pPr marL="1371600" lvl="2" indent="-317500" algn="l" rtl="0">
              <a:spcBef>
                <a:spcPts val="0"/>
              </a:spcBef>
              <a:spcAft>
                <a:spcPts val="0"/>
              </a:spcAft>
              <a:buSzPts val="1400"/>
              <a:buChar char="■"/>
            </a:pPr>
            <a:r>
              <a:rPr lang="en"/>
              <a:t>Scroll down to the 4Ds part, fill in the number for digital in the first 3 rows (they will be using the same number with monthly GMAL performance report)</a:t>
            </a:r>
            <a:endParaRPr/>
          </a:p>
          <a:p>
            <a:pPr marL="0" lvl="0" indent="0" algn="l" rtl="0">
              <a:spcBef>
                <a:spcPts val="0"/>
              </a:spcBef>
              <a:spcAft>
                <a:spcPts val="0"/>
              </a:spcAft>
              <a:buNone/>
            </a:pPr>
            <a:r>
              <a:rPr lang="en"/>
              <a:t>		</a:t>
            </a:r>
            <a:r>
              <a:rPr lang="en" b="1"/>
              <a:t>Notes:</a:t>
            </a:r>
            <a:r>
              <a:rPr lang="en"/>
              <a:t> fill in the numbers for that particular month and QTD as well</a:t>
            </a:r>
            <a:endParaRPr/>
          </a:p>
          <a:p>
            <a:pPr marL="0" lvl="0" indent="0" algn="l" rtl="0">
              <a:spcBef>
                <a:spcPts val="0"/>
              </a:spcBef>
              <a:spcAft>
                <a:spcPts val="0"/>
              </a:spcAft>
              <a:buNone/>
            </a:pPr>
            <a:endParaRPr/>
          </a:p>
          <a:p>
            <a:pPr marL="914400" lvl="1" indent="-317500" algn="l" rtl="0">
              <a:spcBef>
                <a:spcPts val="0"/>
              </a:spcBef>
              <a:spcAft>
                <a:spcPts val="0"/>
              </a:spcAft>
              <a:buSzPts val="1400"/>
              <a:buAutoNum type="alphaLcPeriod"/>
            </a:pPr>
            <a:r>
              <a:rPr lang="en"/>
              <a:t>Promotion report</a:t>
            </a:r>
            <a:endParaRPr/>
          </a:p>
          <a:p>
            <a:pPr marL="1371600" lvl="2" indent="-317500" algn="l" rtl="0">
              <a:spcBef>
                <a:spcPts val="0"/>
              </a:spcBef>
              <a:spcAft>
                <a:spcPts val="0"/>
              </a:spcAft>
              <a:buSzPts val="1400"/>
              <a:buChar char="■"/>
            </a:pPr>
            <a:r>
              <a:rPr lang="en" b="1"/>
              <a:t>Step 1:</a:t>
            </a:r>
            <a:r>
              <a:rPr lang="en"/>
              <a:t> Access Digital offer report dashboard </a:t>
            </a:r>
            <a:r>
              <a:rPr lang="en">
                <a:solidFill>
                  <a:srgbClr val="DB0007"/>
                </a:solidFill>
              </a:rPr>
              <a:t>(4)</a:t>
            </a:r>
            <a:endParaRPr>
              <a:solidFill>
                <a:srgbClr val="DB0007"/>
              </a:solidFill>
            </a:endParaRPr>
          </a:p>
          <a:p>
            <a:pPr marL="1371600" lvl="2" indent="-317500" algn="l" rtl="0">
              <a:spcBef>
                <a:spcPts val="0"/>
              </a:spcBef>
              <a:spcAft>
                <a:spcPts val="0"/>
              </a:spcAft>
              <a:buSzPts val="1400"/>
              <a:buChar char="■"/>
            </a:pPr>
            <a:r>
              <a:rPr lang="en" b="1"/>
              <a:t>Step 2: </a:t>
            </a:r>
            <a:r>
              <a:rPr lang="en"/>
              <a:t>filter by year, month and channel that you’d like to report</a:t>
            </a:r>
            <a:endParaRPr/>
          </a:p>
          <a:p>
            <a:pPr marL="1371600" lvl="2" indent="-317500" algn="l" rtl="0">
              <a:spcBef>
                <a:spcPts val="0"/>
              </a:spcBef>
              <a:spcAft>
                <a:spcPts val="0"/>
              </a:spcAft>
              <a:buSzPts val="1400"/>
              <a:buChar char="■"/>
            </a:pPr>
            <a:r>
              <a:rPr lang="en" b="1"/>
              <a:t>Step 3:</a:t>
            </a:r>
            <a:r>
              <a:rPr lang="en"/>
              <a:t> filter PromotionName with following values: “Crew Drink”, “Internal - Crew Meal”, “Testing - New Crew Meal”, “Manager Drink - 35K off”, “Internal - Manager Meal”</a:t>
            </a:r>
            <a:endParaRPr/>
          </a:p>
          <a:p>
            <a:pPr marL="1371600" lvl="2" indent="-317500" algn="l" rtl="0">
              <a:spcBef>
                <a:spcPts val="0"/>
              </a:spcBef>
              <a:spcAft>
                <a:spcPts val="0"/>
              </a:spcAft>
              <a:buSzPts val="1400"/>
              <a:buChar char="■"/>
            </a:pPr>
            <a:r>
              <a:rPr lang="en" b="1"/>
              <a:t>Step 4:</a:t>
            </a:r>
            <a:r>
              <a:rPr lang="en"/>
              <a:t> for each value, export the associated promotion cost and combine into 1 single file</a:t>
            </a:r>
            <a:endParaRPr/>
          </a:p>
          <a:p>
            <a:pPr marL="1371600" lvl="2" indent="-317500" algn="l" rtl="0">
              <a:spcBef>
                <a:spcPts val="0"/>
              </a:spcBef>
              <a:spcAft>
                <a:spcPts val="0"/>
              </a:spcAft>
              <a:buSzPts val="1400"/>
              <a:buChar char="■"/>
            </a:pPr>
            <a:r>
              <a:rPr lang="en" b="1"/>
              <a:t>Step 5:</a:t>
            </a:r>
            <a:r>
              <a:rPr lang="en"/>
              <a:t> send the file to finance team for reclass (</a:t>
            </a:r>
            <a:r>
              <a:rPr lang="en" u="sng">
                <a:solidFill>
                  <a:schemeClr val="hlink"/>
                </a:solidFill>
                <a:hlinkClick r:id="rId4"/>
              </a:rPr>
              <a:t>dao.le@vn.mcd.com</a:t>
            </a:r>
            <a:r>
              <a:rPr lang="en"/>
              <a:t>) </a:t>
            </a:r>
            <a:endParaRPr/>
          </a:p>
          <a:p>
            <a:pPr marL="13716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112550"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Monthly Tasks - Internal Tagging</a:t>
            </a:r>
            <a:endParaRPr sz="1800" b="1">
              <a:solidFill>
                <a:schemeClr val="dk2"/>
              </a:solidFill>
            </a:endParaRPr>
          </a:p>
        </p:txBody>
      </p:sp>
      <p:sp>
        <p:nvSpPr>
          <p:cNvPr id="77" name="Google Shape;77;p17"/>
          <p:cNvSpPr txBox="1"/>
          <p:nvPr/>
        </p:nvSpPr>
        <p:spPr>
          <a:xfrm>
            <a:off x="169950" y="183425"/>
            <a:ext cx="87051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b="1"/>
              <a:t>Step 1:</a:t>
            </a:r>
            <a:r>
              <a:rPr lang="en"/>
              <a:t> beginning of each month, HR team (</a:t>
            </a:r>
            <a:r>
              <a:rPr lang="en" u="sng">
                <a:solidFill>
                  <a:schemeClr val="hlink"/>
                </a:solidFill>
                <a:hlinkClick r:id="rId3"/>
              </a:rPr>
              <a:t>quynh.tran@vn.mcd.com</a:t>
            </a:r>
            <a:r>
              <a:rPr lang="en"/>
              <a:t>) will inform that the HR list is already updated on Monthly New hire folder </a:t>
            </a:r>
            <a:r>
              <a:rPr lang="en">
                <a:solidFill>
                  <a:srgbClr val="DB0007"/>
                </a:solidFill>
              </a:rPr>
              <a:t>(5)</a:t>
            </a:r>
            <a:endParaRPr>
              <a:solidFill>
                <a:srgbClr val="DB0007"/>
              </a:solidFill>
            </a:endParaRPr>
          </a:p>
          <a:p>
            <a:pPr marL="0" lvl="0" indent="0" algn="l" rtl="0">
              <a:spcBef>
                <a:spcPts val="0"/>
              </a:spcBef>
              <a:spcAft>
                <a:spcPts val="0"/>
              </a:spcAft>
              <a:buNone/>
            </a:pPr>
            <a:endParaRPr/>
          </a:p>
          <a:p>
            <a:pPr marL="0" lvl="0" indent="0" algn="l" rtl="0">
              <a:spcBef>
                <a:spcPts val="0"/>
              </a:spcBef>
              <a:spcAft>
                <a:spcPts val="0"/>
              </a:spcAft>
              <a:buNone/>
            </a:pPr>
            <a:r>
              <a:rPr lang="en" b="1"/>
              <a:t>Step 2:</a:t>
            </a:r>
            <a:r>
              <a:rPr lang="en"/>
              <a:t> download the HR list, check if there is something wrong with all the emails of each group (RST, Crew, and Manager)</a:t>
            </a:r>
            <a:endParaRPr/>
          </a:p>
          <a:p>
            <a:pPr marL="0" lvl="0" indent="0" algn="l" rtl="0">
              <a:spcBef>
                <a:spcPts val="0"/>
              </a:spcBef>
              <a:spcAft>
                <a:spcPts val="0"/>
              </a:spcAft>
              <a:buNone/>
            </a:pPr>
            <a:endParaRPr/>
          </a:p>
          <a:p>
            <a:pPr marL="0" lvl="0" indent="0" algn="l" rtl="0">
              <a:spcBef>
                <a:spcPts val="0"/>
              </a:spcBef>
              <a:spcAft>
                <a:spcPts val="0"/>
              </a:spcAft>
              <a:buNone/>
            </a:pPr>
            <a:r>
              <a:rPr lang="en" b="1"/>
              <a:t>Step 3: </a:t>
            </a:r>
            <a:r>
              <a:rPr lang="en"/>
              <a:t>access market engine </a:t>
            </a:r>
            <a:r>
              <a:rPr lang="en">
                <a:solidFill>
                  <a:srgbClr val="DB0007"/>
                </a:solidFill>
              </a:rPr>
              <a:t>(6) </a:t>
            </a:r>
            <a:r>
              <a:rPr lang="en"/>
              <a:t>&gt;&gt; Tagging Tool &gt;&gt; Remove tag. Choose “Vietnam Tag 1” from the drop down list and click “Remove”. Do the same for “Vietnam Tag 2” and “Vietnam Tag 3”</a:t>
            </a:r>
            <a:endParaRPr/>
          </a:p>
          <a:p>
            <a:pPr marL="0" lvl="0" indent="0" algn="l" rtl="0">
              <a:spcBef>
                <a:spcPts val="0"/>
              </a:spcBef>
              <a:spcAft>
                <a:spcPts val="0"/>
              </a:spcAft>
              <a:buNone/>
            </a:pPr>
            <a:endParaRPr/>
          </a:p>
          <a:p>
            <a:pPr marL="0" lvl="0" indent="0" algn="l" rtl="0">
              <a:spcBef>
                <a:spcPts val="0"/>
              </a:spcBef>
              <a:spcAft>
                <a:spcPts val="0"/>
              </a:spcAft>
              <a:buNone/>
            </a:pPr>
            <a:r>
              <a:rPr lang="en" b="1"/>
              <a:t>Step 4:</a:t>
            </a:r>
            <a:r>
              <a:rPr lang="en"/>
              <a:t> Move to “Apply tag”. Paste the email list from step 2 in the box and choose the tag type associated with that email list (Vietnam Tag 1 for RST list, Vietnam Tag 2 for Crew list, Vietnam Tag 3 for Manager list) then click apply</a:t>
            </a:r>
            <a:endParaRPr/>
          </a:p>
          <a:p>
            <a:pPr marL="1371600" lvl="0" indent="0" algn="l" rtl="0">
              <a:spcBef>
                <a:spcPts val="0"/>
              </a:spcBef>
              <a:spcAft>
                <a:spcPts val="0"/>
              </a:spcAft>
              <a:buNone/>
            </a:pPr>
            <a:endParaRPr/>
          </a:p>
          <a:p>
            <a:pPr marL="0" lvl="0" indent="0" algn="l" rtl="0">
              <a:spcBef>
                <a:spcPts val="0"/>
              </a:spcBef>
              <a:spcAft>
                <a:spcPts val="0"/>
              </a:spcAft>
              <a:buNone/>
            </a:pPr>
            <a:endParaRPr/>
          </a:p>
        </p:txBody>
      </p:sp>
      <p:pic>
        <p:nvPicPr>
          <p:cNvPr id="78" name="Google Shape;78;p17"/>
          <p:cNvPicPr preferRelativeResize="0"/>
          <p:nvPr/>
        </p:nvPicPr>
        <p:blipFill>
          <a:blip r:embed="rId4">
            <a:alphaModFix/>
          </a:blip>
          <a:stretch>
            <a:fillRect/>
          </a:stretch>
        </p:blipFill>
        <p:spPr>
          <a:xfrm>
            <a:off x="630400" y="3127925"/>
            <a:ext cx="3452831" cy="1889525"/>
          </a:xfrm>
          <a:prstGeom prst="rect">
            <a:avLst/>
          </a:prstGeom>
          <a:noFill/>
          <a:ln>
            <a:noFill/>
          </a:ln>
        </p:spPr>
      </p:pic>
      <p:pic>
        <p:nvPicPr>
          <p:cNvPr id="79" name="Google Shape;79;p17"/>
          <p:cNvPicPr preferRelativeResize="0"/>
          <p:nvPr/>
        </p:nvPicPr>
        <p:blipFill>
          <a:blip r:embed="rId5">
            <a:alphaModFix/>
          </a:blip>
          <a:stretch>
            <a:fillRect/>
          </a:stretch>
        </p:blipFill>
        <p:spPr>
          <a:xfrm>
            <a:off x="5354176" y="3023000"/>
            <a:ext cx="2873125" cy="1994450"/>
          </a:xfrm>
          <a:prstGeom prst="rect">
            <a:avLst/>
          </a:prstGeom>
          <a:noFill/>
          <a:ln>
            <a:noFill/>
          </a:ln>
        </p:spPr>
      </p:pic>
      <p:sp>
        <p:nvSpPr>
          <p:cNvPr id="80" name="Google Shape;80;p17"/>
          <p:cNvSpPr/>
          <p:nvPr/>
        </p:nvSpPr>
        <p:spPr>
          <a:xfrm>
            <a:off x="4388650" y="3949775"/>
            <a:ext cx="654900" cy="31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112550"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Monthly Tasks - System Billing</a:t>
            </a:r>
            <a:endParaRPr sz="1800" b="1">
              <a:solidFill>
                <a:schemeClr val="dk2"/>
              </a:solidFill>
            </a:endParaRPr>
          </a:p>
        </p:txBody>
      </p:sp>
      <p:sp>
        <p:nvSpPr>
          <p:cNvPr id="86" name="Google Shape;86;p18"/>
          <p:cNvSpPr txBox="1"/>
          <p:nvPr/>
        </p:nvSpPr>
        <p:spPr>
          <a:xfrm>
            <a:off x="112550" y="193100"/>
            <a:ext cx="87051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b="1"/>
              <a:t>Step 1:</a:t>
            </a:r>
            <a:r>
              <a:rPr lang="en"/>
              <a:t> beginning of each month, Kochava and Plexure will send billing invoice of last month to your email. You will need to reply those email with your confirmation on the payment amount</a:t>
            </a:r>
            <a:endParaRPr/>
          </a:p>
          <a:p>
            <a:pPr marL="0" lvl="0" indent="0" algn="l" rtl="0">
              <a:spcBef>
                <a:spcPts val="0"/>
              </a:spcBef>
              <a:spcAft>
                <a:spcPts val="0"/>
              </a:spcAft>
              <a:buNone/>
            </a:pPr>
            <a:endParaRPr/>
          </a:p>
          <a:p>
            <a:pPr marL="0" lvl="0" indent="0" algn="l" rtl="0">
              <a:spcBef>
                <a:spcPts val="0"/>
              </a:spcBef>
              <a:spcAft>
                <a:spcPts val="0"/>
              </a:spcAft>
              <a:buNone/>
            </a:pPr>
            <a:r>
              <a:rPr lang="en" b="1"/>
              <a:t>Step 2:</a:t>
            </a:r>
            <a:r>
              <a:rPr lang="en"/>
              <a:t> Access to process maker </a:t>
            </a:r>
            <a:r>
              <a:rPr lang="en">
                <a:solidFill>
                  <a:srgbClr val="DB0007"/>
                </a:solidFill>
              </a:rPr>
              <a:t>(7)</a:t>
            </a:r>
            <a:r>
              <a:rPr lang="en"/>
              <a:t> &gt;&gt; New case &gt;&gt; Expense claim - NEW (Submit request)</a:t>
            </a:r>
            <a:endParaRPr/>
          </a:p>
          <a:p>
            <a:pPr marL="0" lvl="0" indent="0" algn="l" rtl="0">
              <a:spcBef>
                <a:spcPts val="0"/>
              </a:spcBef>
              <a:spcAft>
                <a:spcPts val="0"/>
              </a:spcAft>
              <a:buNone/>
            </a:pPr>
            <a:endParaRPr/>
          </a:p>
          <a:p>
            <a:pPr marL="0" lvl="0" indent="0" algn="l" rtl="0">
              <a:spcBef>
                <a:spcPts val="0"/>
              </a:spcBef>
              <a:spcAft>
                <a:spcPts val="0"/>
              </a:spcAft>
              <a:buNone/>
            </a:pPr>
            <a:r>
              <a:rPr lang="en" b="1"/>
              <a:t>Step 3:</a:t>
            </a:r>
            <a:r>
              <a:rPr lang="en"/>
              <a:t> Fill in the details of all mandatory fields, attach the invoice then click Submit</a:t>
            </a:r>
            <a:endParaRPr/>
          </a:p>
          <a:p>
            <a:pPr marL="0" lvl="0" indent="0" algn="l" rtl="0">
              <a:spcBef>
                <a:spcPts val="0"/>
              </a:spcBef>
              <a:spcAft>
                <a:spcPts val="0"/>
              </a:spcAft>
              <a:buNone/>
            </a:pPr>
            <a:endParaRPr/>
          </a:p>
          <a:p>
            <a:pPr marL="0" lvl="0" indent="0" algn="l" rtl="0">
              <a:spcBef>
                <a:spcPts val="0"/>
              </a:spcBef>
              <a:spcAft>
                <a:spcPts val="0"/>
              </a:spcAft>
              <a:buNone/>
            </a:pPr>
            <a:r>
              <a:rPr lang="en" b="1"/>
              <a:t>Step 4: </a:t>
            </a:r>
            <a:r>
              <a:rPr lang="en"/>
              <a:t>you will need to choose line manager from the drop down list, then click Continue</a:t>
            </a:r>
            <a:endParaRPr/>
          </a:p>
          <a:p>
            <a:pPr marL="0" lvl="0" indent="0" algn="l" rtl="0">
              <a:spcBef>
                <a:spcPts val="0"/>
              </a:spcBef>
              <a:spcAft>
                <a:spcPts val="0"/>
              </a:spcAft>
              <a:buNone/>
            </a:pPr>
            <a:endParaRPr/>
          </a:p>
          <a:p>
            <a:pPr marL="0" lvl="0" indent="0" algn="l" rtl="0">
              <a:spcBef>
                <a:spcPts val="0"/>
              </a:spcBef>
              <a:spcAft>
                <a:spcPts val="0"/>
              </a:spcAft>
              <a:buNone/>
            </a:pPr>
            <a:r>
              <a:rPr lang="en" b="1"/>
              <a:t>Step 5:</a:t>
            </a:r>
            <a:r>
              <a:rPr lang="en"/>
              <a:t> once you receive the email notification that the request is approved, print out the Claim request, confirmation email, invoice and hand them to finance team (</a:t>
            </a:r>
            <a:r>
              <a:rPr lang="en" u="sng">
                <a:solidFill>
                  <a:schemeClr val="hlink"/>
                </a:solidFill>
                <a:hlinkClick r:id="rId3"/>
              </a:rPr>
              <a:t>mydung.nguyen@vn.mcd.com</a:t>
            </a:r>
            <a:r>
              <a:rPr lang="en"/>
              <a:t>) for making transaction</a:t>
            </a:r>
            <a:endParaRPr/>
          </a:p>
          <a:p>
            <a:pPr marL="0" lvl="0" indent="0" algn="l" rtl="0">
              <a:spcBef>
                <a:spcPts val="0"/>
              </a:spcBef>
              <a:spcAft>
                <a:spcPts val="0"/>
              </a:spcAft>
              <a:buNone/>
            </a:pPr>
            <a:endParaRPr/>
          </a:p>
        </p:txBody>
      </p:sp>
      <p:pic>
        <p:nvPicPr>
          <p:cNvPr id="87" name="Google Shape;87;p18"/>
          <p:cNvPicPr preferRelativeResize="0"/>
          <p:nvPr/>
        </p:nvPicPr>
        <p:blipFill>
          <a:blip r:embed="rId4">
            <a:alphaModFix/>
          </a:blip>
          <a:stretch>
            <a:fillRect/>
          </a:stretch>
        </p:blipFill>
        <p:spPr>
          <a:xfrm>
            <a:off x="235425" y="3024363"/>
            <a:ext cx="4205874" cy="1873875"/>
          </a:xfrm>
          <a:prstGeom prst="rect">
            <a:avLst/>
          </a:prstGeom>
          <a:noFill/>
          <a:ln>
            <a:noFill/>
          </a:ln>
        </p:spPr>
      </p:pic>
      <p:pic>
        <p:nvPicPr>
          <p:cNvPr id="88" name="Google Shape;88;p18"/>
          <p:cNvPicPr preferRelativeResize="0"/>
          <p:nvPr/>
        </p:nvPicPr>
        <p:blipFill>
          <a:blip r:embed="rId5">
            <a:alphaModFix/>
          </a:blip>
          <a:stretch>
            <a:fillRect/>
          </a:stretch>
        </p:blipFill>
        <p:spPr>
          <a:xfrm>
            <a:off x="5303709" y="2985200"/>
            <a:ext cx="3057165" cy="1811800"/>
          </a:xfrm>
          <a:prstGeom prst="rect">
            <a:avLst/>
          </a:prstGeom>
          <a:noFill/>
          <a:ln>
            <a:noFill/>
          </a:ln>
        </p:spPr>
      </p:pic>
      <p:sp>
        <p:nvSpPr>
          <p:cNvPr id="89" name="Google Shape;89;p18"/>
          <p:cNvSpPr/>
          <p:nvPr/>
        </p:nvSpPr>
        <p:spPr>
          <a:xfrm>
            <a:off x="4545050" y="3949775"/>
            <a:ext cx="654900" cy="31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Quarterly ABU Report</a:t>
            </a:r>
            <a:endParaRPr sz="1800" b="1">
              <a:solidFill>
                <a:schemeClr val="dk2"/>
              </a:solidFill>
            </a:endParaRPr>
          </a:p>
        </p:txBody>
      </p:sp>
      <p:sp>
        <p:nvSpPr>
          <p:cNvPr id="95" name="Google Shape;95;p19"/>
          <p:cNvSpPr txBox="1"/>
          <p:nvPr/>
        </p:nvSpPr>
        <p:spPr>
          <a:xfrm>
            <a:off x="121325" y="423675"/>
            <a:ext cx="8705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a:t>At the end of each quarter, S&amp;I team (</a:t>
            </a:r>
            <a:r>
              <a:rPr lang="en" u="sng">
                <a:solidFill>
                  <a:schemeClr val="hlink"/>
                </a:solidFill>
                <a:hlinkClick r:id="rId3"/>
              </a:rPr>
              <a:t>viet.vo@vn.mcd.com</a:t>
            </a:r>
            <a:r>
              <a:rPr lang="en"/>
              <a:t>) will send you a template called “Quarterly Dashboard” to report to ABU team. You can use the same metrics and data from other digital reports to fill all the rows as below</a:t>
            </a:r>
            <a:endParaRPr/>
          </a:p>
          <a:p>
            <a:pPr marL="0" lvl="0" indent="0" algn="l" rtl="0">
              <a:spcBef>
                <a:spcPts val="0"/>
              </a:spcBef>
              <a:spcAft>
                <a:spcPts val="0"/>
              </a:spcAft>
              <a:buNone/>
            </a:pPr>
            <a:endParaRPr/>
          </a:p>
        </p:txBody>
      </p:sp>
      <p:pic>
        <p:nvPicPr>
          <p:cNvPr id="96" name="Google Shape;96;p19"/>
          <p:cNvPicPr preferRelativeResize="0"/>
          <p:nvPr/>
        </p:nvPicPr>
        <p:blipFill>
          <a:blip r:embed="rId4">
            <a:alphaModFix/>
          </a:blip>
          <a:stretch>
            <a:fillRect/>
          </a:stretch>
        </p:blipFill>
        <p:spPr>
          <a:xfrm>
            <a:off x="676325" y="1631575"/>
            <a:ext cx="7595109" cy="3254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251460" y="171450"/>
            <a:ext cx="4800600" cy="4800600"/>
          </a:xfrm>
          <a:prstGeom prst="rect">
            <a:avLst/>
          </a:prstGeom>
          <a:noFill/>
          <a:ln>
            <a:noFill/>
          </a:ln>
        </p:spPr>
        <p:txBody>
          <a:bodyPr spcFirstLastPara="1" wrap="square" lIns="68575" tIns="34275" rIns="68575" bIns="68575" anchor="ctr" anchorCtr="0">
            <a:noAutofit/>
          </a:bodyPr>
          <a:lstStyle/>
          <a:p>
            <a:pPr marL="0" lvl="0" indent="0" algn="l" rtl="0">
              <a:lnSpc>
                <a:spcPct val="80000"/>
              </a:lnSpc>
              <a:spcBef>
                <a:spcPts val="0"/>
              </a:spcBef>
              <a:spcAft>
                <a:spcPts val="0"/>
              </a:spcAft>
              <a:buClr>
                <a:schemeClr val="dk1"/>
              </a:buClr>
              <a:buSzPts val="3000"/>
              <a:buFont typeface="Arial"/>
              <a:buNone/>
            </a:pPr>
            <a:r>
              <a:rPr lang="en" b="1"/>
              <a:t>Adhoc Tasks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Support CC Team for customer complaints</a:t>
            </a:r>
            <a:endParaRPr sz="1800" b="1">
              <a:solidFill>
                <a:schemeClr val="dk2"/>
              </a:solidFill>
            </a:endParaRPr>
          </a:p>
        </p:txBody>
      </p:sp>
      <p:sp>
        <p:nvSpPr>
          <p:cNvPr id="107" name="Google Shape;107;p21"/>
          <p:cNvSpPr txBox="1"/>
          <p:nvPr/>
        </p:nvSpPr>
        <p:spPr>
          <a:xfrm>
            <a:off x="121325" y="537775"/>
            <a:ext cx="87051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a:t>When you receive enquiries from CC team (</a:t>
            </a:r>
            <a:r>
              <a:rPr lang="en" u="sng">
                <a:solidFill>
                  <a:schemeClr val="hlink"/>
                </a:solidFill>
                <a:hlinkClick r:id="rId3"/>
              </a:rPr>
              <a:t>cskh@vn.mcd.com</a:t>
            </a:r>
            <a:r>
              <a:rPr lang="en"/>
              <a:t>) regarding customers’ complaints about GMAL that you don’t have proper answer, you can raise a ticket to Service cafe team to ask them support</a:t>
            </a:r>
            <a:endParaRPr/>
          </a:p>
          <a:p>
            <a:pPr marL="0" lvl="0" indent="0" algn="l" rtl="0">
              <a:spcBef>
                <a:spcPts val="0"/>
              </a:spcBef>
              <a:spcAft>
                <a:spcPts val="0"/>
              </a:spcAft>
              <a:buNone/>
            </a:pPr>
            <a:endParaRPr/>
          </a:p>
          <a:p>
            <a:pPr marL="0" lvl="0" indent="0" algn="l" rtl="0">
              <a:spcBef>
                <a:spcPts val="0"/>
              </a:spcBef>
              <a:spcAft>
                <a:spcPts val="0"/>
              </a:spcAft>
              <a:buNone/>
            </a:pPr>
            <a:r>
              <a:rPr lang="en" b="1"/>
              <a:t>Step 1:</a:t>
            </a:r>
            <a:r>
              <a:rPr lang="en"/>
              <a:t> access to Service cafe portal </a:t>
            </a:r>
            <a:r>
              <a:rPr lang="en">
                <a:solidFill>
                  <a:srgbClr val="DB0007"/>
                </a:solidFill>
              </a:rPr>
              <a:t>(8)</a:t>
            </a:r>
            <a:r>
              <a:rPr lang="en"/>
              <a:t> and using your external McD email to log in</a:t>
            </a:r>
            <a:endParaRPr/>
          </a:p>
          <a:p>
            <a:pPr marL="0" lvl="0" indent="0" algn="l" rtl="0">
              <a:spcBef>
                <a:spcPts val="0"/>
              </a:spcBef>
              <a:spcAft>
                <a:spcPts val="0"/>
              </a:spcAft>
              <a:buNone/>
            </a:pPr>
            <a:r>
              <a:rPr lang="en" b="1"/>
              <a:t>Step 2:</a:t>
            </a:r>
            <a:r>
              <a:rPr lang="en"/>
              <a:t> Click on “Need assistance” &gt;&gt; Fill the request form with all the mandatory fields &gt;&gt; Submit</a:t>
            </a:r>
            <a:endParaRPr/>
          </a:p>
          <a:p>
            <a:pPr marL="0" lvl="0" indent="0" algn="l" rtl="0">
              <a:spcBef>
                <a:spcPts val="0"/>
              </a:spcBef>
              <a:spcAft>
                <a:spcPts val="0"/>
              </a:spcAft>
              <a:buNone/>
            </a:pPr>
            <a:r>
              <a:rPr lang="en" b="1"/>
              <a:t>Step 3:</a:t>
            </a:r>
            <a:r>
              <a:rPr lang="en"/>
              <a:t> Wait for their feedback after a few day then you can revert back to CC team for their answer</a:t>
            </a:r>
            <a:endParaRPr/>
          </a:p>
          <a:p>
            <a:pPr marL="0" lvl="0" indent="0" algn="l" rtl="0">
              <a:spcBef>
                <a:spcPts val="0"/>
              </a:spcBef>
              <a:spcAft>
                <a:spcPts val="0"/>
              </a:spcAft>
              <a:buNone/>
            </a:pPr>
            <a:endParaRPr/>
          </a:p>
          <a:p>
            <a:pPr marL="0" lvl="0" indent="0" algn="l" rtl="0">
              <a:spcBef>
                <a:spcPts val="0"/>
              </a:spcBef>
              <a:spcAft>
                <a:spcPts val="0"/>
              </a:spcAft>
              <a:buNone/>
            </a:pPr>
            <a:r>
              <a:rPr lang="en" b="1"/>
              <a:t>Note:</a:t>
            </a:r>
            <a:r>
              <a:rPr lang="en"/>
              <a:t> sometimes, you will need to access Customer Care portal </a:t>
            </a:r>
            <a:r>
              <a:rPr lang="en">
                <a:solidFill>
                  <a:srgbClr val="DB0007"/>
                </a:solidFill>
              </a:rPr>
              <a:t>(9)</a:t>
            </a:r>
            <a:r>
              <a:rPr lang="en"/>
              <a:t> to check customer’s account history, too. The error code definitions and how to reply to customers in such case are shared in access history.</a:t>
            </a:r>
            <a:endParaRPr/>
          </a:p>
          <a:p>
            <a:pPr marL="0" lvl="0" indent="0" algn="l" rtl="0">
              <a:spcBef>
                <a:spcPts val="0"/>
              </a:spcBef>
              <a:spcAft>
                <a:spcPts val="0"/>
              </a:spcAft>
              <a:buNone/>
            </a:pPr>
            <a:endParaRPr/>
          </a:p>
        </p:txBody>
      </p:sp>
      <p:pic>
        <p:nvPicPr>
          <p:cNvPr id="108" name="Google Shape;108;p21"/>
          <p:cNvPicPr preferRelativeResize="0"/>
          <p:nvPr/>
        </p:nvPicPr>
        <p:blipFill>
          <a:blip r:embed="rId4">
            <a:alphaModFix/>
          </a:blip>
          <a:stretch>
            <a:fillRect/>
          </a:stretch>
        </p:blipFill>
        <p:spPr>
          <a:xfrm>
            <a:off x="201900" y="2877475"/>
            <a:ext cx="2784325" cy="2040825"/>
          </a:xfrm>
          <a:prstGeom prst="rect">
            <a:avLst/>
          </a:prstGeom>
          <a:noFill/>
          <a:ln>
            <a:noFill/>
          </a:ln>
        </p:spPr>
      </p:pic>
      <p:pic>
        <p:nvPicPr>
          <p:cNvPr id="109" name="Google Shape;109;p21"/>
          <p:cNvPicPr preferRelativeResize="0"/>
          <p:nvPr/>
        </p:nvPicPr>
        <p:blipFill rotWithShape="1">
          <a:blip r:embed="rId5">
            <a:alphaModFix/>
          </a:blip>
          <a:srcRect r="23207"/>
          <a:stretch/>
        </p:blipFill>
        <p:spPr>
          <a:xfrm>
            <a:off x="3951675" y="2877475"/>
            <a:ext cx="4939727" cy="2040825"/>
          </a:xfrm>
          <a:prstGeom prst="rect">
            <a:avLst/>
          </a:prstGeom>
          <a:noFill/>
          <a:ln>
            <a:noFill/>
          </a:ln>
        </p:spPr>
      </p:pic>
      <p:sp>
        <p:nvSpPr>
          <p:cNvPr id="110" name="Google Shape;110;p21"/>
          <p:cNvSpPr/>
          <p:nvPr/>
        </p:nvSpPr>
        <p:spPr>
          <a:xfrm>
            <a:off x="3296775" y="3739938"/>
            <a:ext cx="654900" cy="31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p:nvPr/>
        </p:nvSpPr>
        <p:spPr>
          <a:xfrm>
            <a:off x="121327" y="76075"/>
            <a:ext cx="497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Edit banner and CMS on McD Website</a:t>
            </a:r>
            <a:endParaRPr sz="1800" b="1">
              <a:solidFill>
                <a:schemeClr val="dk2"/>
              </a:solidFill>
            </a:endParaRPr>
          </a:p>
        </p:txBody>
      </p:sp>
      <p:sp>
        <p:nvSpPr>
          <p:cNvPr id="116" name="Google Shape;116;p22"/>
          <p:cNvSpPr txBox="1"/>
          <p:nvPr/>
        </p:nvSpPr>
        <p:spPr>
          <a:xfrm>
            <a:off x="121325" y="537775"/>
            <a:ext cx="8705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Everytime you need to update banner or blog content on McD’s website, after logging in to admin dashboard </a:t>
            </a:r>
            <a:r>
              <a:rPr lang="en">
                <a:solidFill>
                  <a:srgbClr val="DB0007"/>
                </a:solidFill>
              </a:rPr>
              <a:t>(10)</a:t>
            </a:r>
            <a:r>
              <a:rPr lang="en"/>
              <a:t>, you can refer to following step</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If you need to change banner, click on “Banner” &gt;&gt; Click “Chỉnh sửa” on the section you’d like to change &gt;&gt; upload &amp; replace new banner</a:t>
            </a:r>
            <a:endParaRPr/>
          </a:p>
          <a:p>
            <a:pPr marL="457200" lvl="0" indent="-317500" algn="l" rtl="0">
              <a:spcBef>
                <a:spcPts val="0"/>
              </a:spcBef>
              <a:spcAft>
                <a:spcPts val="0"/>
              </a:spcAft>
              <a:buSzPts val="1400"/>
              <a:buChar char="●"/>
            </a:pPr>
            <a:r>
              <a:rPr lang="en"/>
              <a:t>If you need to update new content, click on “Tin tức” &gt;&gt; Choose the article you’d like to edit or create a new one by clicking “Thêm mới”</a:t>
            </a:r>
            <a:endParaRPr/>
          </a:p>
        </p:txBody>
      </p:sp>
      <p:pic>
        <p:nvPicPr>
          <p:cNvPr id="117" name="Google Shape;117;p22"/>
          <p:cNvPicPr preferRelativeResize="0"/>
          <p:nvPr/>
        </p:nvPicPr>
        <p:blipFill>
          <a:blip r:embed="rId3">
            <a:alphaModFix/>
          </a:blip>
          <a:stretch>
            <a:fillRect/>
          </a:stretch>
        </p:blipFill>
        <p:spPr>
          <a:xfrm>
            <a:off x="1662213" y="2383375"/>
            <a:ext cx="5623315" cy="2607725"/>
          </a:xfrm>
          <a:prstGeom prst="rect">
            <a:avLst/>
          </a:prstGeom>
          <a:noFill/>
          <a:ln>
            <a:noFill/>
          </a:ln>
        </p:spPr>
      </p:pic>
      <p:sp>
        <p:nvSpPr>
          <p:cNvPr id="118" name="Google Shape;118;p22"/>
          <p:cNvSpPr/>
          <p:nvPr/>
        </p:nvSpPr>
        <p:spPr>
          <a:xfrm>
            <a:off x="1579925" y="3475825"/>
            <a:ext cx="640800" cy="166800"/>
          </a:xfrm>
          <a:prstGeom prst="rect">
            <a:avLst/>
          </a:prstGeom>
          <a:noFill/>
          <a:ln w="9525" cap="flat" cmpd="sng">
            <a:solidFill>
              <a:srgbClr val="DB000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22"/>
          <p:cNvSpPr/>
          <p:nvPr/>
        </p:nvSpPr>
        <p:spPr>
          <a:xfrm>
            <a:off x="1579925" y="3309025"/>
            <a:ext cx="640800" cy="166800"/>
          </a:xfrm>
          <a:prstGeom prst="rect">
            <a:avLst/>
          </a:prstGeom>
          <a:noFill/>
          <a:ln w="9525" cap="flat" cmpd="sng">
            <a:solidFill>
              <a:srgbClr val="DB000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8c6ba5-f6a6-40ed-87f4-d2392211ed2b" xsi:nil="true"/>
    <lcf76f155ced4ddcb4097134ff3c332f xmlns="32d0f106-84ba-4729-858f-c7f38726f8d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35FE645942BA42A47725B1E6544B1F" ma:contentTypeVersion="18" ma:contentTypeDescription="Create a new document." ma:contentTypeScope="" ma:versionID="15b2be8818bc28d429ce1f470a55e463">
  <xsd:schema xmlns:xsd="http://www.w3.org/2001/XMLSchema" xmlns:xs="http://www.w3.org/2001/XMLSchema" xmlns:p="http://schemas.microsoft.com/office/2006/metadata/properties" xmlns:ns2="b98c6ba5-f6a6-40ed-87f4-d2392211ed2b" xmlns:ns3="32d0f106-84ba-4729-858f-c7f38726f8de" targetNamespace="http://schemas.microsoft.com/office/2006/metadata/properties" ma:root="true" ma:fieldsID="1e6fce9524bbfd6bc38c0868cbe977f5" ns2:_="" ns3:_="">
    <xsd:import namespace="b98c6ba5-f6a6-40ed-87f4-d2392211ed2b"/>
    <xsd:import namespace="32d0f106-84ba-4729-858f-c7f38726f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c6ba5-f6a6-40ed-87f4-d2392211e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ea13421-8d58-406f-b44a-2247ba8314ef}" ma:internalName="TaxCatchAll" ma:showField="CatchAllData" ma:web="b98c6ba5-f6a6-40ed-87f4-d2392211ed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d0f106-84ba-4729-858f-c7f38726f8d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c20cc51-d7bf-4bb9-bd99-185e461ab0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E7D7E-5A1E-4CB3-AFF0-51242CEA0642}">
  <ds:schemaRefs>
    <ds:schemaRef ds:uri="http://schemas.microsoft.com/sharepoint/v3/contenttype/forms"/>
  </ds:schemaRefs>
</ds:datastoreItem>
</file>

<file path=customXml/itemProps2.xml><?xml version="1.0" encoding="utf-8"?>
<ds:datastoreItem xmlns:ds="http://schemas.openxmlformats.org/officeDocument/2006/customXml" ds:itemID="{9C302BD0-D105-497A-AD09-8B140E07D3C8}">
  <ds:schemaRefs>
    <ds:schemaRef ds:uri="http://schemas.microsoft.com/office/2006/metadata/properties"/>
    <ds:schemaRef ds:uri="http://schemas.microsoft.com/office/infopath/2007/PartnerControls"/>
    <ds:schemaRef ds:uri="b98c6ba5-f6a6-40ed-87f4-d2392211ed2b"/>
    <ds:schemaRef ds:uri="32d0f106-84ba-4729-858f-c7f38726f8de"/>
  </ds:schemaRefs>
</ds:datastoreItem>
</file>

<file path=customXml/itemProps3.xml><?xml version="1.0" encoding="utf-8"?>
<ds:datastoreItem xmlns:ds="http://schemas.openxmlformats.org/officeDocument/2006/customXml" ds:itemID="{AF99DC7D-0119-4E3D-9806-1D2AACE63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c6ba5-f6a6-40ed-87f4-d2392211ed2b"/>
    <ds:schemaRef ds:uri="32d0f106-84ba-4729-858f-c7f38726f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PowerPoint Presentation</vt:lpstr>
      <vt:lpstr>Monthly Tasks</vt:lpstr>
      <vt:lpstr>PowerPoint Presentation</vt:lpstr>
      <vt:lpstr>PowerPoint Presentation</vt:lpstr>
      <vt:lpstr>PowerPoint Presentation</vt:lpstr>
      <vt:lpstr>PowerPoint Presentation</vt:lpstr>
      <vt:lpstr>Adhoc Tasks</vt:lpstr>
      <vt:lpstr>PowerPoint Presentation</vt:lpstr>
      <vt:lpstr>PowerPoint Presentation</vt:lpstr>
      <vt:lpstr>PowerPoint Presentation</vt:lpstr>
      <vt:lpstr>PowerPoint Presentation</vt:lpstr>
      <vt:lpstr>PowerPoint Presentation</vt:lpstr>
      <vt:lpstr>On Going Projects</vt:lpstr>
      <vt:lpstr>PowerPoint Presentation</vt:lpstr>
      <vt:lpstr>Access Glossary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13</cp:revision>
  <dcterms:modified xsi:type="dcterms:W3CDTF">2026-03-23T04:58:10Z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0x0101002B35FE645942BA42A47725B1E6544B1F</vt:lpwstr>
  </property>
  <property fmtid="{D5CDD505-2E9C-101B-9397-08002B2CF9AE}" pid="3" name="MediaServiceImageTags">
    <vt:lpwstr/>
  </property>
</Properties>
</file>